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0"/>
  </p:notesMasterIdLst>
  <p:handoutMasterIdLst>
    <p:handoutMasterId r:id="rId21"/>
  </p:handoutMasterIdLst>
  <p:sldIdLst>
    <p:sldId id="267" r:id="rId2"/>
    <p:sldId id="271" r:id="rId3"/>
    <p:sldId id="277" r:id="rId4"/>
    <p:sldId id="278" r:id="rId5"/>
    <p:sldId id="279" r:id="rId6"/>
    <p:sldId id="284" r:id="rId7"/>
    <p:sldId id="280" r:id="rId8"/>
    <p:sldId id="281" r:id="rId9"/>
    <p:sldId id="273" r:id="rId10"/>
    <p:sldId id="291" r:id="rId11"/>
    <p:sldId id="282" r:id="rId12"/>
    <p:sldId id="283" r:id="rId13"/>
    <p:sldId id="275" r:id="rId14"/>
    <p:sldId id="289" r:id="rId15"/>
    <p:sldId id="286" r:id="rId16"/>
    <p:sldId id="287" r:id="rId17"/>
    <p:sldId id="288" r:id="rId18"/>
    <p:sldId id="290" r:id="rId19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09C9A15-DBF4-4F8C-BF52-B4A891BF0AE4}">
          <p14:sldIdLst>
            <p14:sldId id="267"/>
            <p14:sldId id="271"/>
            <p14:sldId id="277"/>
            <p14:sldId id="278"/>
            <p14:sldId id="279"/>
            <p14:sldId id="284"/>
            <p14:sldId id="280"/>
            <p14:sldId id="281"/>
            <p14:sldId id="273"/>
            <p14:sldId id="291"/>
            <p14:sldId id="282"/>
            <p14:sldId id="283"/>
            <p14:sldId id="275"/>
            <p14:sldId id="289"/>
            <p14:sldId id="286"/>
            <p14:sldId id="287"/>
            <p14:sldId id="288"/>
            <p14:sldId id="290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CC"/>
    <a:srgbClr val="6666FF"/>
    <a:srgbClr val="0099FF"/>
    <a:srgbClr val="FA044A"/>
    <a:srgbClr val="0000CC"/>
    <a:srgbClr val="CC99FF"/>
    <a:srgbClr val="9966FF"/>
    <a:srgbClr val="0033CC"/>
    <a:srgbClr val="A50021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032" y="-5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202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3820EA-07EF-48FF-AA8B-23280D42F305}" type="datetimeFigureOut">
              <a:rPr lang="th-TH" smtClean="0"/>
              <a:t>01/03/62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F0158-79BC-4FC3-99E1-8C5B955E73D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35883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3-01T04:34:30.73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-2147483648-2147483648 24575,'0'0'0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FC9FC-40E3-4A1D-8A39-940B74FA046B}" type="datetimeFigureOut">
              <a:rPr lang="th-TH" smtClean="0"/>
              <a:t>01/03/62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95845B-6C82-491D-A832-05183DDE1DC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44121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gradFill rotWithShape="1">
          <a:gsLst>
            <a:gs pos="0">
              <a:schemeClr val="bg2">
                <a:lumMod val="75000"/>
              </a:schemeClr>
            </a:gs>
            <a:gs pos="25000">
              <a:schemeClr val="bg2">
                <a:lumMod val="60000"/>
                <a:lumOff val="40000"/>
              </a:schemeClr>
            </a:gs>
            <a:gs pos="100000">
              <a:schemeClr val="bg2">
                <a:lumMod val="20000"/>
                <a:lumOff val="8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48D92626-37D2-4832-BF7A-BC283494A20D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latinLnBrk="0" hangingPunct="1"/>
            <a:fld id="{8C592886-E571-45D5-8B56-343DC94F8FA6}" type="slidenum">
              <a:rPr kumimoji="0" lang="en-US" smtClean="0"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01/03/62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01/03/62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t>‹#›</a:t>
            </a:fld>
            <a:endParaRPr kumimoji="0" lang="en-US" dirty="0"/>
          </a:p>
        </p:txBody>
      </p:sp>
      <p:pic>
        <p:nvPicPr>
          <p:cNvPr id="7" name="Picture 6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01/03/62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01/03/62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01/03/62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01/03/62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01/03/62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01/03/62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01/03/62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solidFill>
            <a:srgbClr val="00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solidFill>
            <a:srgbClr val="FA044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E726EE6-9F8B-4EC6-9DE9-BA39DB622264}" type="datetimeFigureOut">
              <a:rPr lang="th-TH" smtClean="0"/>
              <a:t>01/03/62</a:t>
            </a:fld>
            <a:endParaRPr lang="th-TH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pic>
        <p:nvPicPr>
          <p:cNvPr id="14" name="Picture 13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  <p:grpSp>
        <p:nvGrpSpPr>
          <p:cNvPr id="15" name="Group 14"/>
          <p:cNvGrpSpPr/>
          <p:nvPr userDrawn="1"/>
        </p:nvGrpSpPr>
        <p:grpSpPr>
          <a:xfrm>
            <a:off x="0" y="6589220"/>
            <a:ext cx="9144000" cy="268780"/>
            <a:chOff x="0" y="4218582"/>
            <a:chExt cx="9144000" cy="537560"/>
          </a:xfrm>
        </p:grpSpPr>
        <p:sp>
          <p:nvSpPr>
            <p:cNvPr id="16" name="Round Same Side Corner Rectangle 15"/>
            <p:cNvSpPr/>
            <p:nvPr/>
          </p:nvSpPr>
          <p:spPr>
            <a:xfrm rot="10800000">
              <a:off x="1489304" y="4218583"/>
              <a:ext cx="1541613" cy="537559"/>
            </a:xfrm>
            <a:prstGeom prst="round2SameRect">
              <a:avLst/>
            </a:prstGeom>
            <a:solidFill>
              <a:srgbClr val="00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7" name="Round Same Side Corner Rectangle 16"/>
            <p:cNvSpPr/>
            <p:nvPr/>
          </p:nvSpPr>
          <p:spPr>
            <a:xfrm rot="10800000">
              <a:off x="0" y="4218583"/>
              <a:ext cx="1475656" cy="537559"/>
            </a:xfrm>
            <a:prstGeom prst="round2SameRect">
              <a:avLst/>
            </a:prstGeom>
            <a:solidFill>
              <a:srgbClr val="FA0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9" name="Round Same Side Corner Rectangle 18"/>
            <p:cNvSpPr/>
            <p:nvPr/>
          </p:nvSpPr>
          <p:spPr>
            <a:xfrm rot="10800000">
              <a:off x="4552833" y="4218583"/>
              <a:ext cx="1541613" cy="537559"/>
            </a:xfrm>
            <a:prstGeom prst="round2SameRect">
              <a:avLst/>
            </a:prstGeom>
            <a:solidFill>
              <a:srgbClr val="00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0" name="Round Same Side Corner Rectangle 19"/>
            <p:cNvSpPr/>
            <p:nvPr/>
          </p:nvSpPr>
          <p:spPr>
            <a:xfrm rot="10800000">
              <a:off x="3063529" y="4218583"/>
              <a:ext cx="1475656" cy="537559"/>
            </a:xfrm>
            <a:prstGeom prst="round2SameRect">
              <a:avLst/>
            </a:prstGeom>
            <a:solidFill>
              <a:srgbClr val="FA0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" name="Round Same Side Corner Rectangle 20"/>
            <p:cNvSpPr/>
            <p:nvPr/>
          </p:nvSpPr>
          <p:spPr>
            <a:xfrm rot="10800000">
              <a:off x="7602387" y="4218582"/>
              <a:ext cx="1541613" cy="537559"/>
            </a:xfrm>
            <a:prstGeom prst="round2SameRect">
              <a:avLst/>
            </a:prstGeom>
            <a:solidFill>
              <a:srgbClr val="00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3" name="Round Same Side Corner Rectangle 22"/>
            <p:cNvSpPr/>
            <p:nvPr/>
          </p:nvSpPr>
          <p:spPr>
            <a:xfrm rot="10800000">
              <a:off x="6113083" y="4218582"/>
              <a:ext cx="1475656" cy="537559"/>
            </a:xfrm>
            <a:prstGeom prst="round2SameRect">
              <a:avLst/>
            </a:prstGeom>
            <a:solidFill>
              <a:srgbClr val="FA0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331640" y="2276872"/>
            <a:ext cx="662473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h-TH" sz="8800" b="1" dirty="0" smtClean="0"/>
              <a:t>เทคโนโลยี</a:t>
            </a:r>
            <a:r>
              <a:rPr lang="th-TH" sz="8800" b="1" dirty="0" err="1"/>
              <a:t>คลาวด์</a:t>
            </a:r>
            <a:endParaRPr lang="th-TH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CC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732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5001" y="1344204"/>
            <a:ext cx="4831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32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แบ่งผู้เรียน</a:t>
            </a:r>
            <a:r>
              <a:rPr lang="th-TH" sz="32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เป็นกลุ่ม กลุ่มละ 4 - 5 คน</a:t>
            </a:r>
            <a:endParaRPr lang="th-TH" sz="32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B9B5C94-CD60-EF4E-BD3D-6781D2213EBC}"/>
              </a:ext>
            </a:extLst>
          </p:cNvPr>
          <p:cNvSpPr txBox="1"/>
          <p:nvPr/>
        </p:nvSpPr>
        <p:spPr>
          <a:xfrm>
            <a:off x="1475656" y="4996775"/>
            <a:ext cx="6100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 </a:t>
            </a:r>
            <a:r>
              <a:rPr lang="th-TH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กลุ่ม </a:t>
            </a:r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= </a:t>
            </a:r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4 - 5 </a:t>
            </a:r>
            <a:r>
              <a:rPr lang="th-TH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คน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67544" y="2492896"/>
            <a:ext cx="8359597" cy="1880857"/>
            <a:chOff x="316859" y="2996952"/>
            <a:chExt cx="7133006" cy="1604882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xmlns="" id="{4C3BE0F6-7DD2-9A43-8A0D-1291ED79FC2C}"/>
                    </a:ext>
                  </a:extLst>
                </p14:cNvPr>
                <p14:cNvContentPartPr/>
                <p14:nvPr/>
              </p14:nvContentPartPr>
              <p14:xfrm>
                <a:off x="1829026" y="4074389"/>
                <a:ext cx="53972" cy="45719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="" xmlns:a16="http://schemas.microsoft.com/office/drawing/2014/main" xmlns:p14="http://schemas.microsoft.com/office/powerpoint/2010/main" id="{4C3BE0F6-7DD2-9A43-8A0D-1291ED79FC2C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0" y="0"/>
                  <a:ext cx="0" cy="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2769895C-F0DB-C947-A18C-136542DCDC13}"/>
                </a:ext>
              </a:extLst>
            </p:cNvPr>
            <p:cNvGrpSpPr/>
            <p:nvPr/>
          </p:nvGrpSpPr>
          <p:grpSpPr>
            <a:xfrm>
              <a:off x="316859" y="2996952"/>
              <a:ext cx="1254942" cy="1604882"/>
              <a:chOff x="1157656" y="1962305"/>
              <a:chExt cx="1885952" cy="2343151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xmlns="" id="{B4AE9016-ECAE-E943-ABBD-A002048C246E}"/>
                  </a:ext>
                </a:extLst>
              </p:cNvPr>
              <p:cNvSpPr/>
              <p:nvPr/>
            </p:nvSpPr>
            <p:spPr>
              <a:xfrm>
                <a:off x="1600200" y="1962305"/>
                <a:ext cx="985838" cy="985838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xmlns="" id="{D5232CD6-0FD9-E746-91FB-15D544C6114B}"/>
                  </a:ext>
                </a:extLst>
              </p:cNvPr>
              <p:cNvSpPr/>
              <p:nvPr/>
            </p:nvSpPr>
            <p:spPr>
              <a:xfrm>
                <a:off x="1157656" y="3034195"/>
                <a:ext cx="1885952" cy="1271261"/>
              </a:xfrm>
              <a:custGeom>
                <a:avLst/>
                <a:gdLst>
                  <a:gd name="connsiteX0" fmla="*/ 942976 w 1885952"/>
                  <a:gd name="connsiteY0" fmla="*/ 0 h 1814512"/>
                  <a:gd name="connsiteX1" fmla="*/ 1724907 w 1885952"/>
                  <a:gd name="connsiteY1" fmla="*/ 277166 h 1814512"/>
                  <a:gd name="connsiteX2" fmla="*/ 1771181 w 1885952"/>
                  <a:gd name="connsiteY2" fmla="*/ 327946 h 1814512"/>
                  <a:gd name="connsiteX3" fmla="*/ 1773613 w 1885952"/>
                  <a:gd name="connsiteY3" fmla="*/ 329266 h 1814512"/>
                  <a:gd name="connsiteX4" fmla="*/ 1885951 w 1885952"/>
                  <a:gd name="connsiteY4" fmla="*/ 540549 h 1814512"/>
                  <a:gd name="connsiteX5" fmla="*/ 1885951 w 1885952"/>
                  <a:gd name="connsiteY5" fmla="*/ 628637 h 1814512"/>
                  <a:gd name="connsiteX6" fmla="*/ 1885952 w 1885952"/>
                  <a:gd name="connsiteY6" fmla="*/ 628650 h 1814512"/>
                  <a:gd name="connsiteX7" fmla="*/ 1885951 w 1885952"/>
                  <a:gd name="connsiteY7" fmla="*/ 628664 h 1814512"/>
                  <a:gd name="connsiteX8" fmla="*/ 1885951 w 1885952"/>
                  <a:gd name="connsiteY8" fmla="*/ 1559713 h 1814512"/>
                  <a:gd name="connsiteX9" fmla="*/ 1631152 w 1885952"/>
                  <a:gd name="connsiteY9" fmla="*/ 1814512 h 1814512"/>
                  <a:gd name="connsiteX10" fmla="*/ 254800 w 1885952"/>
                  <a:gd name="connsiteY10" fmla="*/ 1814512 h 1814512"/>
                  <a:gd name="connsiteX11" fmla="*/ 1 w 1885952"/>
                  <a:gd name="connsiteY11" fmla="*/ 1559713 h 1814512"/>
                  <a:gd name="connsiteX12" fmla="*/ 1 w 1885952"/>
                  <a:gd name="connsiteY12" fmla="*/ 628663 h 1814512"/>
                  <a:gd name="connsiteX13" fmla="*/ 0 w 1885952"/>
                  <a:gd name="connsiteY13" fmla="*/ 628650 h 1814512"/>
                  <a:gd name="connsiteX14" fmla="*/ 1 w 1885952"/>
                  <a:gd name="connsiteY14" fmla="*/ 628637 h 1814512"/>
                  <a:gd name="connsiteX15" fmla="*/ 1 w 1885952"/>
                  <a:gd name="connsiteY15" fmla="*/ 540549 h 1814512"/>
                  <a:gd name="connsiteX16" fmla="*/ 112339 w 1885952"/>
                  <a:gd name="connsiteY16" fmla="*/ 329266 h 1814512"/>
                  <a:gd name="connsiteX17" fmla="*/ 114771 w 1885952"/>
                  <a:gd name="connsiteY17" fmla="*/ 327946 h 1814512"/>
                  <a:gd name="connsiteX18" fmla="*/ 161046 w 1885952"/>
                  <a:gd name="connsiteY18" fmla="*/ 277166 h 1814512"/>
                  <a:gd name="connsiteX19" fmla="*/ 942976 w 1885952"/>
                  <a:gd name="connsiteY19" fmla="*/ 0 h 181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85952" h="1814512">
                    <a:moveTo>
                      <a:pt x="942976" y="0"/>
                    </a:moveTo>
                    <a:cubicBezTo>
                      <a:pt x="1268471" y="0"/>
                      <a:pt x="1555447" y="109944"/>
                      <a:pt x="1724907" y="277166"/>
                    </a:cubicBezTo>
                    <a:lnTo>
                      <a:pt x="1771181" y="327946"/>
                    </a:lnTo>
                    <a:lnTo>
                      <a:pt x="1773613" y="329266"/>
                    </a:lnTo>
                    <a:cubicBezTo>
                      <a:pt x="1841390" y="375055"/>
                      <a:pt x="1885951" y="452598"/>
                      <a:pt x="1885951" y="540549"/>
                    </a:cubicBezTo>
                    <a:lnTo>
                      <a:pt x="1885951" y="628637"/>
                    </a:lnTo>
                    <a:lnTo>
                      <a:pt x="1885952" y="628650"/>
                    </a:lnTo>
                    <a:lnTo>
                      <a:pt x="1885951" y="628664"/>
                    </a:lnTo>
                    <a:lnTo>
                      <a:pt x="1885951" y="1559713"/>
                    </a:lnTo>
                    <a:cubicBezTo>
                      <a:pt x="1885951" y="1700435"/>
                      <a:pt x="1771874" y="1814512"/>
                      <a:pt x="1631152" y="1814512"/>
                    </a:cubicBezTo>
                    <a:lnTo>
                      <a:pt x="254800" y="1814512"/>
                    </a:lnTo>
                    <a:cubicBezTo>
                      <a:pt x="114078" y="1814512"/>
                      <a:pt x="1" y="1700435"/>
                      <a:pt x="1" y="1559713"/>
                    </a:cubicBezTo>
                    <a:lnTo>
                      <a:pt x="1" y="628663"/>
                    </a:lnTo>
                    <a:lnTo>
                      <a:pt x="0" y="628650"/>
                    </a:lnTo>
                    <a:lnTo>
                      <a:pt x="1" y="628637"/>
                    </a:lnTo>
                    <a:lnTo>
                      <a:pt x="1" y="540549"/>
                    </a:lnTo>
                    <a:cubicBezTo>
                      <a:pt x="1" y="452598"/>
                      <a:pt x="44562" y="375055"/>
                      <a:pt x="112339" y="329266"/>
                    </a:cubicBezTo>
                    <a:lnTo>
                      <a:pt x="114771" y="327946"/>
                    </a:lnTo>
                    <a:lnTo>
                      <a:pt x="161046" y="277166"/>
                    </a:lnTo>
                    <a:cubicBezTo>
                      <a:pt x="330505" y="109944"/>
                      <a:pt x="617482" y="0"/>
                      <a:pt x="942976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D6BB8119-5540-2345-9C88-5BA67DCA751D}"/>
                </a:ext>
              </a:extLst>
            </p:cNvPr>
            <p:cNvGrpSpPr/>
            <p:nvPr/>
          </p:nvGrpSpPr>
          <p:grpSpPr>
            <a:xfrm>
              <a:off x="1800328" y="2996952"/>
              <a:ext cx="1254942" cy="1604882"/>
              <a:chOff x="1157656" y="1962305"/>
              <a:chExt cx="1885952" cy="2343151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xmlns="" id="{315FBDE1-6315-E548-B1AD-A84ED87C9CBE}"/>
                  </a:ext>
                </a:extLst>
              </p:cNvPr>
              <p:cNvSpPr/>
              <p:nvPr/>
            </p:nvSpPr>
            <p:spPr>
              <a:xfrm>
                <a:off x="1600200" y="1962305"/>
                <a:ext cx="985838" cy="985838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xmlns="" id="{D3970C76-8A8F-544F-A7C3-7B6501793D66}"/>
                  </a:ext>
                </a:extLst>
              </p:cNvPr>
              <p:cNvSpPr/>
              <p:nvPr/>
            </p:nvSpPr>
            <p:spPr>
              <a:xfrm>
                <a:off x="1157656" y="3034195"/>
                <a:ext cx="1885952" cy="1271261"/>
              </a:xfrm>
              <a:custGeom>
                <a:avLst/>
                <a:gdLst>
                  <a:gd name="connsiteX0" fmla="*/ 942976 w 1885952"/>
                  <a:gd name="connsiteY0" fmla="*/ 0 h 1814512"/>
                  <a:gd name="connsiteX1" fmla="*/ 1724907 w 1885952"/>
                  <a:gd name="connsiteY1" fmla="*/ 277166 h 1814512"/>
                  <a:gd name="connsiteX2" fmla="*/ 1771181 w 1885952"/>
                  <a:gd name="connsiteY2" fmla="*/ 327946 h 1814512"/>
                  <a:gd name="connsiteX3" fmla="*/ 1773613 w 1885952"/>
                  <a:gd name="connsiteY3" fmla="*/ 329266 h 1814512"/>
                  <a:gd name="connsiteX4" fmla="*/ 1885951 w 1885952"/>
                  <a:gd name="connsiteY4" fmla="*/ 540549 h 1814512"/>
                  <a:gd name="connsiteX5" fmla="*/ 1885951 w 1885952"/>
                  <a:gd name="connsiteY5" fmla="*/ 628637 h 1814512"/>
                  <a:gd name="connsiteX6" fmla="*/ 1885952 w 1885952"/>
                  <a:gd name="connsiteY6" fmla="*/ 628650 h 1814512"/>
                  <a:gd name="connsiteX7" fmla="*/ 1885951 w 1885952"/>
                  <a:gd name="connsiteY7" fmla="*/ 628664 h 1814512"/>
                  <a:gd name="connsiteX8" fmla="*/ 1885951 w 1885952"/>
                  <a:gd name="connsiteY8" fmla="*/ 1559713 h 1814512"/>
                  <a:gd name="connsiteX9" fmla="*/ 1631152 w 1885952"/>
                  <a:gd name="connsiteY9" fmla="*/ 1814512 h 1814512"/>
                  <a:gd name="connsiteX10" fmla="*/ 254800 w 1885952"/>
                  <a:gd name="connsiteY10" fmla="*/ 1814512 h 1814512"/>
                  <a:gd name="connsiteX11" fmla="*/ 1 w 1885952"/>
                  <a:gd name="connsiteY11" fmla="*/ 1559713 h 1814512"/>
                  <a:gd name="connsiteX12" fmla="*/ 1 w 1885952"/>
                  <a:gd name="connsiteY12" fmla="*/ 628663 h 1814512"/>
                  <a:gd name="connsiteX13" fmla="*/ 0 w 1885952"/>
                  <a:gd name="connsiteY13" fmla="*/ 628650 h 1814512"/>
                  <a:gd name="connsiteX14" fmla="*/ 1 w 1885952"/>
                  <a:gd name="connsiteY14" fmla="*/ 628637 h 1814512"/>
                  <a:gd name="connsiteX15" fmla="*/ 1 w 1885952"/>
                  <a:gd name="connsiteY15" fmla="*/ 540549 h 1814512"/>
                  <a:gd name="connsiteX16" fmla="*/ 112339 w 1885952"/>
                  <a:gd name="connsiteY16" fmla="*/ 329266 h 1814512"/>
                  <a:gd name="connsiteX17" fmla="*/ 114771 w 1885952"/>
                  <a:gd name="connsiteY17" fmla="*/ 327946 h 1814512"/>
                  <a:gd name="connsiteX18" fmla="*/ 161046 w 1885952"/>
                  <a:gd name="connsiteY18" fmla="*/ 277166 h 1814512"/>
                  <a:gd name="connsiteX19" fmla="*/ 942976 w 1885952"/>
                  <a:gd name="connsiteY19" fmla="*/ 0 h 181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85952" h="1814512">
                    <a:moveTo>
                      <a:pt x="942976" y="0"/>
                    </a:moveTo>
                    <a:cubicBezTo>
                      <a:pt x="1268471" y="0"/>
                      <a:pt x="1555447" y="109944"/>
                      <a:pt x="1724907" y="277166"/>
                    </a:cubicBezTo>
                    <a:lnTo>
                      <a:pt x="1771181" y="327946"/>
                    </a:lnTo>
                    <a:lnTo>
                      <a:pt x="1773613" y="329266"/>
                    </a:lnTo>
                    <a:cubicBezTo>
                      <a:pt x="1841390" y="375055"/>
                      <a:pt x="1885951" y="452598"/>
                      <a:pt x="1885951" y="540549"/>
                    </a:cubicBezTo>
                    <a:lnTo>
                      <a:pt x="1885951" y="628637"/>
                    </a:lnTo>
                    <a:lnTo>
                      <a:pt x="1885952" y="628650"/>
                    </a:lnTo>
                    <a:lnTo>
                      <a:pt x="1885951" y="628664"/>
                    </a:lnTo>
                    <a:lnTo>
                      <a:pt x="1885951" y="1559713"/>
                    </a:lnTo>
                    <a:cubicBezTo>
                      <a:pt x="1885951" y="1700435"/>
                      <a:pt x="1771874" y="1814512"/>
                      <a:pt x="1631152" y="1814512"/>
                    </a:cubicBezTo>
                    <a:lnTo>
                      <a:pt x="254800" y="1814512"/>
                    </a:lnTo>
                    <a:cubicBezTo>
                      <a:pt x="114078" y="1814512"/>
                      <a:pt x="1" y="1700435"/>
                      <a:pt x="1" y="1559713"/>
                    </a:cubicBezTo>
                    <a:lnTo>
                      <a:pt x="1" y="628663"/>
                    </a:lnTo>
                    <a:lnTo>
                      <a:pt x="0" y="628650"/>
                    </a:lnTo>
                    <a:lnTo>
                      <a:pt x="1" y="628637"/>
                    </a:lnTo>
                    <a:lnTo>
                      <a:pt x="1" y="540549"/>
                    </a:lnTo>
                    <a:cubicBezTo>
                      <a:pt x="1" y="452598"/>
                      <a:pt x="44562" y="375055"/>
                      <a:pt x="112339" y="329266"/>
                    </a:cubicBezTo>
                    <a:lnTo>
                      <a:pt x="114771" y="327946"/>
                    </a:lnTo>
                    <a:lnTo>
                      <a:pt x="161046" y="277166"/>
                    </a:lnTo>
                    <a:cubicBezTo>
                      <a:pt x="330505" y="109944"/>
                      <a:pt x="617482" y="0"/>
                      <a:pt x="94297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E2D336A7-22CB-1A4F-9518-4C74E3035B7A}"/>
                </a:ext>
              </a:extLst>
            </p:cNvPr>
            <p:cNvGrpSpPr/>
            <p:nvPr/>
          </p:nvGrpSpPr>
          <p:grpSpPr>
            <a:xfrm>
              <a:off x="3283797" y="2996952"/>
              <a:ext cx="1254942" cy="1604882"/>
              <a:chOff x="1157656" y="1962305"/>
              <a:chExt cx="1885952" cy="2343151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xmlns="" id="{6EA575B4-8A74-804D-A249-D95F8651522D}"/>
                  </a:ext>
                </a:extLst>
              </p:cNvPr>
              <p:cNvSpPr/>
              <p:nvPr/>
            </p:nvSpPr>
            <p:spPr>
              <a:xfrm>
                <a:off x="1600200" y="1962305"/>
                <a:ext cx="985838" cy="985838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xmlns="" id="{A5CBFE0F-7FA4-4842-BB04-7E1B2A70271F}"/>
                  </a:ext>
                </a:extLst>
              </p:cNvPr>
              <p:cNvSpPr/>
              <p:nvPr/>
            </p:nvSpPr>
            <p:spPr>
              <a:xfrm>
                <a:off x="1157656" y="3034195"/>
                <a:ext cx="1885952" cy="1271261"/>
              </a:xfrm>
              <a:custGeom>
                <a:avLst/>
                <a:gdLst>
                  <a:gd name="connsiteX0" fmla="*/ 942976 w 1885952"/>
                  <a:gd name="connsiteY0" fmla="*/ 0 h 1814512"/>
                  <a:gd name="connsiteX1" fmla="*/ 1724907 w 1885952"/>
                  <a:gd name="connsiteY1" fmla="*/ 277166 h 1814512"/>
                  <a:gd name="connsiteX2" fmla="*/ 1771181 w 1885952"/>
                  <a:gd name="connsiteY2" fmla="*/ 327946 h 1814512"/>
                  <a:gd name="connsiteX3" fmla="*/ 1773613 w 1885952"/>
                  <a:gd name="connsiteY3" fmla="*/ 329266 h 1814512"/>
                  <a:gd name="connsiteX4" fmla="*/ 1885951 w 1885952"/>
                  <a:gd name="connsiteY4" fmla="*/ 540549 h 1814512"/>
                  <a:gd name="connsiteX5" fmla="*/ 1885951 w 1885952"/>
                  <a:gd name="connsiteY5" fmla="*/ 628637 h 1814512"/>
                  <a:gd name="connsiteX6" fmla="*/ 1885952 w 1885952"/>
                  <a:gd name="connsiteY6" fmla="*/ 628650 h 1814512"/>
                  <a:gd name="connsiteX7" fmla="*/ 1885951 w 1885952"/>
                  <a:gd name="connsiteY7" fmla="*/ 628664 h 1814512"/>
                  <a:gd name="connsiteX8" fmla="*/ 1885951 w 1885952"/>
                  <a:gd name="connsiteY8" fmla="*/ 1559713 h 1814512"/>
                  <a:gd name="connsiteX9" fmla="*/ 1631152 w 1885952"/>
                  <a:gd name="connsiteY9" fmla="*/ 1814512 h 1814512"/>
                  <a:gd name="connsiteX10" fmla="*/ 254800 w 1885952"/>
                  <a:gd name="connsiteY10" fmla="*/ 1814512 h 1814512"/>
                  <a:gd name="connsiteX11" fmla="*/ 1 w 1885952"/>
                  <a:gd name="connsiteY11" fmla="*/ 1559713 h 1814512"/>
                  <a:gd name="connsiteX12" fmla="*/ 1 w 1885952"/>
                  <a:gd name="connsiteY12" fmla="*/ 628663 h 1814512"/>
                  <a:gd name="connsiteX13" fmla="*/ 0 w 1885952"/>
                  <a:gd name="connsiteY13" fmla="*/ 628650 h 1814512"/>
                  <a:gd name="connsiteX14" fmla="*/ 1 w 1885952"/>
                  <a:gd name="connsiteY14" fmla="*/ 628637 h 1814512"/>
                  <a:gd name="connsiteX15" fmla="*/ 1 w 1885952"/>
                  <a:gd name="connsiteY15" fmla="*/ 540549 h 1814512"/>
                  <a:gd name="connsiteX16" fmla="*/ 112339 w 1885952"/>
                  <a:gd name="connsiteY16" fmla="*/ 329266 h 1814512"/>
                  <a:gd name="connsiteX17" fmla="*/ 114771 w 1885952"/>
                  <a:gd name="connsiteY17" fmla="*/ 327946 h 1814512"/>
                  <a:gd name="connsiteX18" fmla="*/ 161046 w 1885952"/>
                  <a:gd name="connsiteY18" fmla="*/ 277166 h 1814512"/>
                  <a:gd name="connsiteX19" fmla="*/ 942976 w 1885952"/>
                  <a:gd name="connsiteY19" fmla="*/ 0 h 181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85952" h="1814512">
                    <a:moveTo>
                      <a:pt x="942976" y="0"/>
                    </a:moveTo>
                    <a:cubicBezTo>
                      <a:pt x="1268471" y="0"/>
                      <a:pt x="1555447" y="109944"/>
                      <a:pt x="1724907" y="277166"/>
                    </a:cubicBezTo>
                    <a:lnTo>
                      <a:pt x="1771181" y="327946"/>
                    </a:lnTo>
                    <a:lnTo>
                      <a:pt x="1773613" y="329266"/>
                    </a:lnTo>
                    <a:cubicBezTo>
                      <a:pt x="1841390" y="375055"/>
                      <a:pt x="1885951" y="452598"/>
                      <a:pt x="1885951" y="540549"/>
                    </a:cubicBezTo>
                    <a:lnTo>
                      <a:pt x="1885951" y="628637"/>
                    </a:lnTo>
                    <a:lnTo>
                      <a:pt x="1885952" y="628650"/>
                    </a:lnTo>
                    <a:lnTo>
                      <a:pt x="1885951" y="628664"/>
                    </a:lnTo>
                    <a:lnTo>
                      <a:pt x="1885951" y="1559713"/>
                    </a:lnTo>
                    <a:cubicBezTo>
                      <a:pt x="1885951" y="1700435"/>
                      <a:pt x="1771874" y="1814512"/>
                      <a:pt x="1631152" y="1814512"/>
                    </a:cubicBezTo>
                    <a:lnTo>
                      <a:pt x="254800" y="1814512"/>
                    </a:lnTo>
                    <a:cubicBezTo>
                      <a:pt x="114078" y="1814512"/>
                      <a:pt x="1" y="1700435"/>
                      <a:pt x="1" y="1559713"/>
                    </a:cubicBezTo>
                    <a:lnTo>
                      <a:pt x="1" y="628663"/>
                    </a:lnTo>
                    <a:lnTo>
                      <a:pt x="0" y="628650"/>
                    </a:lnTo>
                    <a:lnTo>
                      <a:pt x="1" y="628637"/>
                    </a:lnTo>
                    <a:lnTo>
                      <a:pt x="1" y="540549"/>
                    </a:lnTo>
                    <a:cubicBezTo>
                      <a:pt x="1" y="452598"/>
                      <a:pt x="44562" y="375055"/>
                      <a:pt x="112339" y="329266"/>
                    </a:cubicBezTo>
                    <a:lnTo>
                      <a:pt x="114771" y="327946"/>
                    </a:lnTo>
                    <a:lnTo>
                      <a:pt x="161046" y="277166"/>
                    </a:lnTo>
                    <a:cubicBezTo>
                      <a:pt x="330505" y="109944"/>
                      <a:pt x="617482" y="0"/>
                      <a:pt x="94297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xmlns="" id="{607E9611-F0F3-3747-9DC3-5585E4ACC55C}"/>
                </a:ext>
              </a:extLst>
            </p:cNvPr>
            <p:cNvGrpSpPr/>
            <p:nvPr/>
          </p:nvGrpSpPr>
          <p:grpSpPr>
            <a:xfrm>
              <a:off x="4726412" y="2996952"/>
              <a:ext cx="1254942" cy="1604882"/>
              <a:chOff x="1157656" y="1962305"/>
              <a:chExt cx="1885952" cy="2343151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xmlns="" id="{CC58C96C-7267-5944-8CCA-717BD3B398CD}"/>
                  </a:ext>
                </a:extLst>
              </p:cNvPr>
              <p:cNvSpPr/>
              <p:nvPr/>
            </p:nvSpPr>
            <p:spPr>
              <a:xfrm>
                <a:off x="1600200" y="1962305"/>
                <a:ext cx="985838" cy="985838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xmlns="" id="{2F104CC1-F420-834A-BB3B-D3A75887E91A}"/>
                  </a:ext>
                </a:extLst>
              </p:cNvPr>
              <p:cNvSpPr/>
              <p:nvPr/>
            </p:nvSpPr>
            <p:spPr>
              <a:xfrm>
                <a:off x="1157656" y="3034195"/>
                <a:ext cx="1885952" cy="1271261"/>
              </a:xfrm>
              <a:custGeom>
                <a:avLst/>
                <a:gdLst>
                  <a:gd name="connsiteX0" fmla="*/ 942976 w 1885952"/>
                  <a:gd name="connsiteY0" fmla="*/ 0 h 1814512"/>
                  <a:gd name="connsiteX1" fmla="*/ 1724907 w 1885952"/>
                  <a:gd name="connsiteY1" fmla="*/ 277166 h 1814512"/>
                  <a:gd name="connsiteX2" fmla="*/ 1771181 w 1885952"/>
                  <a:gd name="connsiteY2" fmla="*/ 327946 h 1814512"/>
                  <a:gd name="connsiteX3" fmla="*/ 1773613 w 1885952"/>
                  <a:gd name="connsiteY3" fmla="*/ 329266 h 1814512"/>
                  <a:gd name="connsiteX4" fmla="*/ 1885951 w 1885952"/>
                  <a:gd name="connsiteY4" fmla="*/ 540549 h 1814512"/>
                  <a:gd name="connsiteX5" fmla="*/ 1885951 w 1885952"/>
                  <a:gd name="connsiteY5" fmla="*/ 628637 h 1814512"/>
                  <a:gd name="connsiteX6" fmla="*/ 1885952 w 1885952"/>
                  <a:gd name="connsiteY6" fmla="*/ 628650 h 1814512"/>
                  <a:gd name="connsiteX7" fmla="*/ 1885951 w 1885952"/>
                  <a:gd name="connsiteY7" fmla="*/ 628664 h 1814512"/>
                  <a:gd name="connsiteX8" fmla="*/ 1885951 w 1885952"/>
                  <a:gd name="connsiteY8" fmla="*/ 1559713 h 1814512"/>
                  <a:gd name="connsiteX9" fmla="*/ 1631152 w 1885952"/>
                  <a:gd name="connsiteY9" fmla="*/ 1814512 h 1814512"/>
                  <a:gd name="connsiteX10" fmla="*/ 254800 w 1885952"/>
                  <a:gd name="connsiteY10" fmla="*/ 1814512 h 1814512"/>
                  <a:gd name="connsiteX11" fmla="*/ 1 w 1885952"/>
                  <a:gd name="connsiteY11" fmla="*/ 1559713 h 1814512"/>
                  <a:gd name="connsiteX12" fmla="*/ 1 w 1885952"/>
                  <a:gd name="connsiteY12" fmla="*/ 628663 h 1814512"/>
                  <a:gd name="connsiteX13" fmla="*/ 0 w 1885952"/>
                  <a:gd name="connsiteY13" fmla="*/ 628650 h 1814512"/>
                  <a:gd name="connsiteX14" fmla="*/ 1 w 1885952"/>
                  <a:gd name="connsiteY14" fmla="*/ 628637 h 1814512"/>
                  <a:gd name="connsiteX15" fmla="*/ 1 w 1885952"/>
                  <a:gd name="connsiteY15" fmla="*/ 540549 h 1814512"/>
                  <a:gd name="connsiteX16" fmla="*/ 112339 w 1885952"/>
                  <a:gd name="connsiteY16" fmla="*/ 329266 h 1814512"/>
                  <a:gd name="connsiteX17" fmla="*/ 114771 w 1885952"/>
                  <a:gd name="connsiteY17" fmla="*/ 327946 h 1814512"/>
                  <a:gd name="connsiteX18" fmla="*/ 161046 w 1885952"/>
                  <a:gd name="connsiteY18" fmla="*/ 277166 h 1814512"/>
                  <a:gd name="connsiteX19" fmla="*/ 942976 w 1885952"/>
                  <a:gd name="connsiteY19" fmla="*/ 0 h 181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85952" h="1814512">
                    <a:moveTo>
                      <a:pt x="942976" y="0"/>
                    </a:moveTo>
                    <a:cubicBezTo>
                      <a:pt x="1268471" y="0"/>
                      <a:pt x="1555447" y="109944"/>
                      <a:pt x="1724907" y="277166"/>
                    </a:cubicBezTo>
                    <a:lnTo>
                      <a:pt x="1771181" y="327946"/>
                    </a:lnTo>
                    <a:lnTo>
                      <a:pt x="1773613" y="329266"/>
                    </a:lnTo>
                    <a:cubicBezTo>
                      <a:pt x="1841390" y="375055"/>
                      <a:pt x="1885951" y="452598"/>
                      <a:pt x="1885951" y="540549"/>
                    </a:cubicBezTo>
                    <a:lnTo>
                      <a:pt x="1885951" y="628637"/>
                    </a:lnTo>
                    <a:lnTo>
                      <a:pt x="1885952" y="628650"/>
                    </a:lnTo>
                    <a:lnTo>
                      <a:pt x="1885951" y="628664"/>
                    </a:lnTo>
                    <a:lnTo>
                      <a:pt x="1885951" y="1559713"/>
                    </a:lnTo>
                    <a:cubicBezTo>
                      <a:pt x="1885951" y="1700435"/>
                      <a:pt x="1771874" y="1814512"/>
                      <a:pt x="1631152" y="1814512"/>
                    </a:cubicBezTo>
                    <a:lnTo>
                      <a:pt x="254800" y="1814512"/>
                    </a:lnTo>
                    <a:cubicBezTo>
                      <a:pt x="114078" y="1814512"/>
                      <a:pt x="1" y="1700435"/>
                      <a:pt x="1" y="1559713"/>
                    </a:cubicBezTo>
                    <a:lnTo>
                      <a:pt x="1" y="628663"/>
                    </a:lnTo>
                    <a:lnTo>
                      <a:pt x="0" y="628650"/>
                    </a:lnTo>
                    <a:lnTo>
                      <a:pt x="1" y="628637"/>
                    </a:lnTo>
                    <a:lnTo>
                      <a:pt x="1" y="540549"/>
                    </a:lnTo>
                    <a:cubicBezTo>
                      <a:pt x="1" y="452598"/>
                      <a:pt x="44562" y="375055"/>
                      <a:pt x="112339" y="329266"/>
                    </a:cubicBezTo>
                    <a:lnTo>
                      <a:pt x="114771" y="327946"/>
                    </a:lnTo>
                    <a:lnTo>
                      <a:pt x="161046" y="277166"/>
                    </a:lnTo>
                    <a:cubicBezTo>
                      <a:pt x="330505" y="109944"/>
                      <a:pt x="617482" y="0"/>
                      <a:pt x="94297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E2D336A7-22CB-1A4F-9518-4C74E3035B7A}"/>
                </a:ext>
              </a:extLst>
            </p:cNvPr>
            <p:cNvGrpSpPr/>
            <p:nvPr/>
          </p:nvGrpSpPr>
          <p:grpSpPr>
            <a:xfrm>
              <a:off x="6194923" y="2996952"/>
              <a:ext cx="1254942" cy="1604882"/>
              <a:chOff x="1157656" y="1962305"/>
              <a:chExt cx="1885952" cy="2343151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xmlns="" id="{6EA575B4-8A74-804D-A249-D95F8651522D}"/>
                  </a:ext>
                </a:extLst>
              </p:cNvPr>
              <p:cNvSpPr/>
              <p:nvPr/>
            </p:nvSpPr>
            <p:spPr>
              <a:xfrm>
                <a:off x="1600200" y="1962305"/>
                <a:ext cx="985838" cy="985838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xmlns="" id="{A5CBFE0F-7FA4-4842-BB04-7E1B2A70271F}"/>
                  </a:ext>
                </a:extLst>
              </p:cNvPr>
              <p:cNvSpPr/>
              <p:nvPr/>
            </p:nvSpPr>
            <p:spPr>
              <a:xfrm>
                <a:off x="1157656" y="3034195"/>
                <a:ext cx="1885952" cy="1271261"/>
              </a:xfrm>
              <a:custGeom>
                <a:avLst/>
                <a:gdLst>
                  <a:gd name="connsiteX0" fmla="*/ 942976 w 1885952"/>
                  <a:gd name="connsiteY0" fmla="*/ 0 h 1814512"/>
                  <a:gd name="connsiteX1" fmla="*/ 1724907 w 1885952"/>
                  <a:gd name="connsiteY1" fmla="*/ 277166 h 1814512"/>
                  <a:gd name="connsiteX2" fmla="*/ 1771181 w 1885952"/>
                  <a:gd name="connsiteY2" fmla="*/ 327946 h 1814512"/>
                  <a:gd name="connsiteX3" fmla="*/ 1773613 w 1885952"/>
                  <a:gd name="connsiteY3" fmla="*/ 329266 h 1814512"/>
                  <a:gd name="connsiteX4" fmla="*/ 1885951 w 1885952"/>
                  <a:gd name="connsiteY4" fmla="*/ 540549 h 1814512"/>
                  <a:gd name="connsiteX5" fmla="*/ 1885951 w 1885952"/>
                  <a:gd name="connsiteY5" fmla="*/ 628637 h 1814512"/>
                  <a:gd name="connsiteX6" fmla="*/ 1885952 w 1885952"/>
                  <a:gd name="connsiteY6" fmla="*/ 628650 h 1814512"/>
                  <a:gd name="connsiteX7" fmla="*/ 1885951 w 1885952"/>
                  <a:gd name="connsiteY7" fmla="*/ 628664 h 1814512"/>
                  <a:gd name="connsiteX8" fmla="*/ 1885951 w 1885952"/>
                  <a:gd name="connsiteY8" fmla="*/ 1559713 h 1814512"/>
                  <a:gd name="connsiteX9" fmla="*/ 1631152 w 1885952"/>
                  <a:gd name="connsiteY9" fmla="*/ 1814512 h 1814512"/>
                  <a:gd name="connsiteX10" fmla="*/ 254800 w 1885952"/>
                  <a:gd name="connsiteY10" fmla="*/ 1814512 h 1814512"/>
                  <a:gd name="connsiteX11" fmla="*/ 1 w 1885952"/>
                  <a:gd name="connsiteY11" fmla="*/ 1559713 h 1814512"/>
                  <a:gd name="connsiteX12" fmla="*/ 1 w 1885952"/>
                  <a:gd name="connsiteY12" fmla="*/ 628663 h 1814512"/>
                  <a:gd name="connsiteX13" fmla="*/ 0 w 1885952"/>
                  <a:gd name="connsiteY13" fmla="*/ 628650 h 1814512"/>
                  <a:gd name="connsiteX14" fmla="*/ 1 w 1885952"/>
                  <a:gd name="connsiteY14" fmla="*/ 628637 h 1814512"/>
                  <a:gd name="connsiteX15" fmla="*/ 1 w 1885952"/>
                  <a:gd name="connsiteY15" fmla="*/ 540549 h 1814512"/>
                  <a:gd name="connsiteX16" fmla="*/ 112339 w 1885952"/>
                  <a:gd name="connsiteY16" fmla="*/ 329266 h 1814512"/>
                  <a:gd name="connsiteX17" fmla="*/ 114771 w 1885952"/>
                  <a:gd name="connsiteY17" fmla="*/ 327946 h 1814512"/>
                  <a:gd name="connsiteX18" fmla="*/ 161046 w 1885952"/>
                  <a:gd name="connsiteY18" fmla="*/ 277166 h 1814512"/>
                  <a:gd name="connsiteX19" fmla="*/ 942976 w 1885952"/>
                  <a:gd name="connsiteY19" fmla="*/ 0 h 181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85952" h="1814512">
                    <a:moveTo>
                      <a:pt x="942976" y="0"/>
                    </a:moveTo>
                    <a:cubicBezTo>
                      <a:pt x="1268471" y="0"/>
                      <a:pt x="1555447" y="109944"/>
                      <a:pt x="1724907" y="277166"/>
                    </a:cubicBezTo>
                    <a:lnTo>
                      <a:pt x="1771181" y="327946"/>
                    </a:lnTo>
                    <a:lnTo>
                      <a:pt x="1773613" y="329266"/>
                    </a:lnTo>
                    <a:cubicBezTo>
                      <a:pt x="1841390" y="375055"/>
                      <a:pt x="1885951" y="452598"/>
                      <a:pt x="1885951" y="540549"/>
                    </a:cubicBezTo>
                    <a:lnTo>
                      <a:pt x="1885951" y="628637"/>
                    </a:lnTo>
                    <a:lnTo>
                      <a:pt x="1885952" y="628650"/>
                    </a:lnTo>
                    <a:lnTo>
                      <a:pt x="1885951" y="628664"/>
                    </a:lnTo>
                    <a:lnTo>
                      <a:pt x="1885951" y="1559713"/>
                    </a:lnTo>
                    <a:cubicBezTo>
                      <a:pt x="1885951" y="1700435"/>
                      <a:pt x="1771874" y="1814512"/>
                      <a:pt x="1631152" y="1814512"/>
                    </a:cubicBezTo>
                    <a:lnTo>
                      <a:pt x="254800" y="1814512"/>
                    </a:lnTo>
                    <a:cubicBezTo>
                      <a:pt x="114078" y="1814512"/>
                      <a:pt x="1" y="1700435"/>
                      <a:pt x="1" y="1559713"/>
                    </a:cubicBezTo>
                    <a:lnTo>
                      <a:pt x="1" y="628663"/>
                    </a:lnTo>
                    <a:lnTo>
                      <a:pt x="0" y="628650"/>
                    </a:lnTo>
                    <a:lnTo>
                      <a:pt x="1" y="628637"/>
                    </a:lnTo>
                    <a:lnTo>
                      <a:pt x="1" y="540549"/>
                    </a:lnTo>
                    <a:cubicBezTo>
                      <a:pt x="1" y="452598"/>
                      <a:pt x="44562" y="375055"/>
                      <a:pt x="112339" y="329266"/>
                    </a:cubicBezTo>
                    <a:lnTo>
                      <a:pt x="114771" y="327946"/>
                    </a:lnTo>
                    <a:lnTo>
                      <a:pt x="161046" y="277166"/>
                    </a:lnTo>
                    <a:cubicBezTo>
                      <a:pt x="330505" y="109944"/>
                      <a:pt x="617482" y="0"/>
                      <a:pt x="94297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949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88024" y="1268760"/>
            <a:ext cx="413995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spcAft>
                <a:spcPts val="0"/>
              </a:spcAft>
            </a:pPr>
            <a:r>
              <a:rPr lang="th-TH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นักเรียนแต่</a:t>
            </a:r>
            <a:r>
              <a:rPr lang="th-TH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ละกลุ่มศึกษาขั้นตอนการใช้งาน </a:t>
            </a:r>
            <a:r>
              <a:rPr lang="en-US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Google Docs </a:t>
            </a:r>
            <a:r>
              <a:rPr lang="th-TH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จาก</a:t>
            </a:r>
            <a:r>
              <a:rPr lang="th-TH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เว็บไซต์ </a:t>
            </a:r>
            <a:r>
              <a:rPr lang="en-US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https://support.google.com/docs#topic</a:t>
            </a:r>
            <a:r>
              <a:rPr lang="en-US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=2811805 </a:t>
            </a:r>
            <a:r>
              <a:rPr lang="th-TH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หัวข้อ เอกสาร</a:t>
            </a:r>
            <a:r>
              <a:rPr lang="en-US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&gt;&gt;</a:t>
            </a:r>
            <a:r>
              <a:rPr lang="th-TH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วิธีใช้ </a:t>
            </a:r>
            <a:r>
              <a:rPr lang="en-US" b="1" dirty="0" err="1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google</a:t>
            </a:r>
            <a:r>
              <a:rPr lang="en-US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 </a:t>
            </a:r>
            <a:r>
              <a:rPr lang="th-TH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เอกสาร</a:t>
            </a:r>
            <a:endParaRPr lang="en-US" sz="2000" b="1" dirty="0">
              <a:effectLst/>
              <a:latin typeface="TH Niramit AS" panose="02000506000000020004" pitchFamily="2" charset="-34"/>
              <a:ea typeface="Times New Roman" panose="02020603050405020304" pitchFamily="18" charset="0"/>
              <a:cs typeface="TH Niramit AS" panose="02000506000000020004" pitchFamily="2" charset="-34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49601" b="4101"/>
          <a:stretch/>
        </p:blipFill>
        <p:spPr>
          <a:xfrm>
            <a:off x="323528" y="836712"/>
            <a:ext cx="5112568" cy="5472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24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345700" y="2000163"/>
            <a:ext cx="39121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ctr"/>
            <a:r>
              <a:rPr lang="th-TH" sz="44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ร่วมคิดร่วมทำ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1680" y="1052736"/>
            <a:ext cx="3888432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ใบกิจกรรมที่ 16.2 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5" name="Picture 2" descr="C:\Users\tkron\Downloads\pic-actPowerCSM1\bee-forestgreen-300px.png">
            <a:extLst>
              <a:ext uri="{FF2B5EF4-FFF2-40B4-BE49-F238E27FC236}">
                <a16:creationId xmlns="" xmlns:a16="http://schemas.microsoft.com/office/drawing/2014/main" id="{620209EF-149A-0144-B575-DD3C4BA6D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840" b="90608" l="9945" r="89503">
                        <a14:foregroundMark x1="57459" y1="31492" x2="57459" y2="31492"/>
                        <a14:foregroundMark x1="70718" y1="9392" x2="70718" y2="9392"/>
                        <a14:foregroundMark x1="72928" y1="38122" x2="72928" y2="38122"/>
                        <a14:foregroundMark x1="76796" y1="36464" x2="76796" y2="36464"/>
                        <a14:foregroundMark x1="88398" y1="74033" x2="88398" y2="74033"/>
                        <a14:foregroundMark x1="86188" y1="90608" x2="86188" y2="90608"/>
                        <a14:foregroundMark x1="17127" y1="34254" x2="17127" y2="34254"/>
                        <a14:foregroundMark x1="45856" y1="12155" x2="45856" y2="12155"/>
                        <a14:foregroundMark x1="71823" y1="41436" x2="71823" y2="414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1152128" cy="115212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olored Student Girl by clipartel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12160" y="1556792"/>
            <a:ext cx="2801383" cy="4459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7940221"/>
              </p:ext>
            </p:extLst>
          </p:nvPr>
        </p:nvGraphicFramePr>
        <p:xfrm>
          <a:off x="323528" y="3636386"/>
          <a:ext cx="4989778" cy="2402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7330"/>
                <a:gridCol w="2736304"/>
                <a:gridCol w="1296144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สมาชิก</a:t>
                      </a:r>
                      <a:endParaRPr lang="en-US" sz="1600" b="1" dirty="0">
                        <a:effectLst/>
                        <a:latin typeface="TH Niramit AS" panose="02000506000000020004" pitchFamily="2" charset="-34"/>
                        <a:ea typeface="Times New Roman" panose="02020603050405020304" pitchFamily="18" charset="0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ภาระงานที่ได้รับมอบหมาย</a:t>
                      </a:r>
                      <a:endParaRPr lang="en-US" sz="1600" b="1" dirty="0">
                        <a:effectLst/>
                        <a:latin typeface="TH Niramit AS" panose="02000506000000020004" pitchFamily="2" charset="-34"/>
                        <a:ea typeface="Times New Roman" panose="02020603050405020304" pitchFamily="18" charset="0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บทบาท</a:t>
                      </a:r>
                      <a:r>
                        <a:rPr lang="en-US" sz="2000" b="1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/</a:t>
                      </a:r>
                      <a:r>
                        <a:rPr lang="th-TH" sz="2000" b="1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หน้าที่</a:t>
                      </a:r>
                      <a:endParaRPr lang="en-US" sz="1600" b="1" dirty="0">
                        <a:effectLst/>
                        <a:latin typeface="TH Niramit AS" panose="02000506000000020004" pitchFamily="2" charset="-34"/>
                        <a:ea typeface="Times New Roman" panose="02020603050405020304" pitchFamily="18" charset="0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 </a:t>
                      </a:r>
                      <a:endParaRPr lang="en-US" sz="1800" b="1" dirty="0">
                        <a:effectLst/>
                        <a:latin typeface="TH Niramit AS" panose="02000506000000020004" pitchFamily="2" charset="-34"/>
                        <a:ea typeface="Times New Roman" panose="02020603050405020304" pitchFamily="18" charset="0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 </a:t>
                      </a:r>
                      <a:endParaRPr lang="en-US" sz="1800" b="1" dirty="0">
                        <a:effectLst/>
                        <a:latin typeface="TH Niramit AS" panose="02000506000000020004" pitchFamily="2" charset="-34"/>
                        <a:ea typeface="Times New Roman" panose="02020603050405020304" pitchFamily="18" charset="0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 </a:t>
                      </a:r>
                      <a:endParaRPr lang="en-US" sz="1800" b="1" dirty="0">
                        <a:effectLst/>
                        <a:latin typeface="TH Niramit AS" panose="02000506000000020004" pitchFamily="2" charset="-34"/>
                        <a:ea typeface="Times New Roman" panose="02020603050405020304" pitchFamily="18" charset="0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 </a:t>
                      </a:r>
                      <a:endParaRPr lang="en-US" sz="1800" b="1">
                        <a:effectLst/>
                        <a:latin typeface="TH Niramit AS" panose="02000506000000020004" pitchFamily="2" charset="-34"/>
                        <a:ea typeface="Times New Roman" panose="02020603050405020304" pitchFamily="18" charset="0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 </a:t>
                      </a:r>
                      <a:endParaRPr lang="en-US" sz="1800" b="1" dirty="0">
                        <a:effectLst/>
                        <a:latin typeface="TH Niramit AS" panose="02000506000000020004" pitchFamily="2" charset="-34"/>
                        <a:ea typeface="Times New Roman" panose="02020603050405020304" pitchFamily="18" charset="0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 </a:t>
                      </a:r>
                      <a:endParaRPr lang="en-US" sz="1800" b="1" dirty="0">
                        <a:effectLst/>
                        <a:latin typeface="TH Niramit AS" panose="02000506000000020004" pitchFamily="2" charset="-34"/>
                        <a:ea typeface="Times New Roman" panose="02020603050405020304" pitchFamily="18" charset="0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 </a:t>
                      </a:r>
                      <a:endParaRPr lang="en-US" sz="1800" b="1">
                        <a:effectLst/>
                        <a:latin typeface="TH Niramit AS" panose="02000506000000020004" pitchFamily="2" charset="-34"/>
                        <a:ea typeface="Times New Roman" panose="02020603050405020304" pitchFamily="18" charset="0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 </a:t>
                      </a:r>
                      <a:endParaRPr lang="en-US" sz="1800" b="1" dirty="0">
                        <a:effectLst/>
                        <a:latin typeface="TH Niramit AS" panose="02000506000000020004" pitchFamily="2" charset="-34"/>
                        <a:ea typeface="Times New Roman" panose="02020603050405020304" pitchFamily="18" charset="0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 </a:t>
                      </a:r>
                      <a:endParaRPr lang="en-US" sz="1800" b="1" dirty="0">
                        <a:effectLst/>
                        <a:latin typeface="TH Niramit AS" panose="02000506000000020004" pitchFamily="2" charset="-34"/>
                        <a:ea typeface="Times New Roman" panose="02020603050405020304" pitchFamily="18" charset="0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 </a:t>
                      </a:r>
                      <a:endParaRPr lang="en-US" sz="1800" b="1">
                        <a:effectLst/>
                        <a:latin typeface="TH Niramit AS" panose="02000506000000020004" pitchFamily="2" charset="-34"/>
                        <a:ea typeface="Times New Roman" panose="02020603050405020304" pitchFamily="18" charset="0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 </a:t>
                      </a:r>
                      <a:endParaRPr lang="en-US" sz="1800" b="1">
                        <a:effectLst/>
                        <a:latin typeface="TH Niramit AS" panose="02000506000000020004" pitchFamily="2" charset="-34"/>
                        <a:ea typeface="Times New Roman" panose="02020603050405020304" pitchFamily="18" charset="0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 </a:t>
                      </a:r>
                      <a:endParaRPr lang="en-US" sz="1800" b="1" dirty="0">
                        <a:effectLst/>
                        <a:latin typeface="TH Niramit AS" panose="02000506000000020004" pitchFamily="2" charset="-34"/>
                        <a:ea typeface="Times New Roman" panose="02020603050405020304" pitchFamily="18" charset="0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23528" y="3068960"/>
            <a:ext cx="493436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th-TH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แบ่งหน้าที่ของแต่ละคนให้ชัดเจนลงในตารางต่อไปนี้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30176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2" y="59598"/>
            <a:ext cx="51125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spcAft>
                <a:spcPts val="0"/>
              </a:spcAft>
            </a:pPr>
            <a:r>
              <a:rPr lang="th-TH" sz="32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ร่วมกันอภิปรายสรุป</a:t>
            </a:r>
            <a:endParaRPr lang="en-US" sz="2400" b="1" dirty="0">
              <a:effectLst/>
              <a:latin typeface="TH Niramit AS" panose="02000506000000020004" pitchFamily="2" charset="-34"/>
              <a:ea typeface="Times New Roman" panose="02020603050405020304" pitchFamily="18" charset="0"/>
              <a:cs typeface="TH Niramit AS" panose="02000506000000020004" pitchFamily="2" charset="-34"/>
            </a:endParaRPr>
          </a:p>
        </p:txBody>
      </p:sp>
      <p:sp>
        <p:nvSpPr>
          <p:cNvPr id="3" name="AutoShape 4"/>
          <p:cNvSpPr>
            <a:spLocks noChangeArrowheads="1"/>
          </p:cNvSpPr>
          <p:nvPr/>
        </p:nvSpPr>
        <p:spPr bwMode="gray">
          <a:xfrm>
            <a:off x="893905" y="663271"/>
            <a:ext cx="7488832" cy="1306513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>
                  <a:gamma/>
                  <a:tint val="51373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th-TH" b="1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AutoShape 5"/>
          <p:cNvSpPr>
            <a:spLocks noChangeArrowheads="1"/>
          </p:cNvSpPr>
          <p:nvPr/>
        </p:nvSpPr>
        <p:spPr bwMode="gray">
          <a:xfrm>
            <a:off x="1099593" y="783921"/>
            <a:ext cx="7084249" cy="1068388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h-TH" b="1">
              <a:solidFill>
                <a:srgbClr val="FFC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gray">
          <a:xfrm>
            <a:off x="1082818" y="1316528"/>
            <a:ext cx="534988" cy="534988"/>
          </a:xfrm>
          <a:custGeom>
            <a:avLst/>
            <a:gdLst>
              <a:gd name="T0" fmla="*/ 118 w 596"/>
              <a:gd name="T1" fmla="*/ 0 h 598"/>
              <a:gd name="T2" fmla="*/ 0 w 596"/>
              <a:gd name="T3" fmla="*/ 118 h 598"/>
              <a:gd name="T4" fmla="*/ 0 w 596"/>
              <a:gd name="T5" fmla="*/ 589 h 598"/>
              <a:gd name="T6" fmla="*/ 161 w 596"/>
              <a:gd name="T7" fmla="*/ 174 h 598"/>
              <a:gd name="T8" fmla="*/ 589 w 596"/>
              <a:gd name="T9" fmla="*/ 0 h 598"/>
              <a:gd name="T10" fmla="*/ 118 w 596"/>
              <a:gd name="T11" fmla="*/ 0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rgbClr val="0066CC">
                  <a:gamma/>
                  <a:tint val="54510"/>
                  <a:invGamma/>
                </a:srgbClr>
              </a:gs>
              <a:gs pos="50000">
                <a:srgbClr val="0066CC">
                  <a:alpha val="0"/>
                </a:srgbClr>
              </a:gs>
              <a:gs pos="100000">
                <a:srgbClr val="0066CC">
                  <a:gamma/>
                  <a:tint val="54510"/>
                  <a:invGamma/>
                </a:srgbClr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th-TH" b="1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5" name="Text Box 84"/>
          <p:cNvSpPr txBox="1">
            <a:spLocks noChangeArrowheads="1"/>
          </p:cNvSpPr>
          <p:nvPr/>
        </p:nvSpPr>
        <p:spPr bwMode="auto">
          <a:xfrm>
            <a:off x="2476397" y="873200"/>
            <a:ext cx="590634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th-TH" sz="3200" b="1" dirty="0" smtClean="0">
                <a:solidFill>
                  <a:srgbClr val="FFC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ข้อดีและข้อเสียของการใช้งาน</a:t>
            </a:r>
          </a:p>
          <a:p>
            <a:r>
              <a:rPr lang="th-TH" sz="3200" b="1" dirty="0" smtClean="0">
                <a:solidFill>
                  <a:srgbClr val="FFC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บริการคลาวด์คอมพิวติง</a:t>
            </a:r>
            <a:endParaRPr lang="th-TH" sz="3200" b="1" dirty="0">
              <a:solidFill>
                <a:srgbClr val="FFC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88952" y="2412558"/>
            <a:ext cx="26581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rgbClr val="6600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ร่วมกันแก้ไขเอกสารได้</a:t>
            </a:r>
            <a:endParaRPr lang="th-TH" b="1" dirty="0">
              <a:solidFill>
                <a:srgbClr val="6600CC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6565" y="5457649"/>
            <a:ext cx="44630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ปลอดภัยเมื่อมีการกำหนดสิทธิ์ที่ถูกต้อง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7702" y="4354490"/>
            <a:ext cx="28103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rgbClr val="6600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เมื่อมีการแก้ไขไฟล์ </a:t>
            </a:r>
          </a:p>
          <a:p>
            <a:r>
              <a:rPr lang="th-TH" b="1" dirty="0" smtClean="0">
                <a:solidFill>
                  <a:srgbClr val="6600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สามารถเรียกคืนไฟล์เก่า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47702" y="3831270"/>
            <a:ext cx="29370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เก็บข้อมูลการแก้ไขต่างๆ 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9229" y="3308050"/>
            <a:ext cx="6330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rgbClr val="6600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ไม่ต้องติดตั้งซอฟต์แวร์ </a:t>
            </a:r>
            <a:r>
              <a:rPr lang="th-TH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แต่ต้องมีการเชื่อมต่ออินเทอร์เน็ต</a:t>
            </a:r>
            <a:endParaRPr lang="th-TH" b="1" dirty="0">
              <a:solidFill>
                <a:srgbClr val="C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68115" y="3906203"/>
            <a:ext cx="438774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ขณะใช้งานอาจมีผู้ใช้งานบางคน</a:t>
            </a:r>
          </a:p>
          <a:p>
            <a:r>
              <a:rPr lang="th-TH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ลบข้อความที่สำคัญ  ผู้ที่ลบเท่านั้น</a:t>
            </a:r>
          </a:p>
          <a:p>
            <a:r>
              <a:rPr lang="th-TH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จึงจะสามารถเรียกคืนข้อความที่หายไป</a:t>
            </a:r>
            <a:endParaRPr lang="th-TH" b="1" dirty="0">
              <a:solidFill>
                <a:srgbClr val="C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82728" y="5503816"/>
            <a:ext cx="247054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rgbClr val="6600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เก็บข้อมูลผ่าน</a:t>
            </a:r>
            <a:r>
              <a:rPr lang="en-US" b="1" dirty="0" smtClean="0">
                <a:solidFill>
                  <a:srgbClr val="6600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Form</a:t>
            </a:r>
            <a:endParaRPr lang="th-TH" b="1" dirty="0" smtClean="0">
              <a:solidFill>
                <a:srgbClr val="6600CC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b="1" dirty="0" smtClean="0">
                <a:solidFill>
                  <a:srgbClr val="6600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ได้สะดวกและรวดเร็ว</a:t>
            </a:r>
            <a:endParaRPr lang="th-TH" b="1" dirty="0">
              <a:solidFill>
                <a:srgbClr val="6600CC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47702" y="2394466"/>
            <a:ext cx="432041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มีบริการพื้นที่เก็บข้อมูลทำให้ใช้งานได้ </a:t>
            </a:r>
          </a:p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สะดวก ทุกที่ ทุกเวลา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82728" y="2825353"/>
            <a:ext cx="41873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มีค่าใช้จ่</a:t>
            </a:r>
            <a:r>
              <a:rPr lang="th-TH" b="1" dirty="0" smtClean="0">
                <a:solidFill>
                  <a:srgbClr val="6600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ายเมื่อเก็บข้อมูลปริมาณมาก</a:t>
            </a:r>
            <a:endParaRPr lang="th-TH" b="1" dirty="0">
              <a:solidFill>
                <a:srgbClr val="6600CC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06700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4590" y="1163603"/>
            <a:ext cx="51125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spcAft>
                <a:spcPts val="0"/>
              </a:spcAft>
            </a:pPr>
            <a:r>
              <a:rPr lang="th-TH" sz="32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ร่วมกันอภิปรายสรุป</a:t>
            </a:r>
            <a:endParaRPr lang="en-US" sz="2400" b="1" dirty="0">
              <a:effectLst/>
              <a:latin typeface="TH Niramit AS" panose="02000506000000020004" pitchFamily="2" charset="-34"/>
              <a:ea typeface="Times New Roman" panose="02020603050405020304" pitchFamily="18" charset="0"/>
              <a:cs typeface="TH Niramit AS" panose="02000506000000020004" pitchFamily="2" charset="-34"/>
            </a:endParaRPr>
          </a:p>
        </p:txBody>
      </p:sp>
      <p:sp>
        <p:nvSpPr>
          <p:cNvPr id="10" name="AutoShape 16"/>
          <p:cNvSpPr>
            <a:spLocks noChangeArrowheads="1"/>
          </p:cNvSpPr>
          <p:nvPr/>
        </p:nvSpPr>
        <p:spPr bwMode="gray">
          <a:xfrm>
            <a:off x="702383" y="2060330"/>
            <a:ext cx="7398009" cy="1306512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>
                  <a:gamma/>
                  <a:tint val="51373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th-TH"/>
          </a:p>
        </p:txBody>
      </p:sp>
      <p:sp>
        <p:nvSpPr>
          <p:cNvPr id="11" name="AutoShape 17"/>
          <p:cNvSpPr>
            <a:spLocks noChangeArrowheads="1"/>
          </p:cNvSpPr>
          <p:nvPr/>
        </p:nvSpPr>
        <p:spPr bwMode="gray">
          <a:xfrm>
            <a:off x="824621" y="2180980"/>
            <a:ext cx="7144944" cy="1068387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rgbClr val="EC941E"/>
              </a:gs>
              <a:gs pos="100000">
                <a:srgbClr val="EC941E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h-TH"/>
          </a:p>
        </p:txBody>
      </p:sp>
      <p:sp>
        <p:nvSpPr>
          <p:cNvPr id="12" name="Freeform 11"/>
          <p:cNvSpPr>
            <a:spLocks/>
          </p:cNvSpPr>
          <p:nvPr/>
        </p:nvSpPr>
        <p:spPr bwMode="gray">
          <a:xfrm>
            <a:off x="891296" y="2249242"/>
            <a:ext cx="534988" cy="534987"/>
          </a:xfrm>
          <a:custGeom>
            <a:avLst/>
            <a:gdLst>
              <a:gd name="T0" fmla="*/ 118 w 596"/>
              <a:gd name="T1" fmla="*/ 0 h 598"/>
              <a:gd name="T2" fmla="*/ 0 w 596"/>
              <a:gd name="T3" fmla="*/ 118 h 598"/>
              <a:gd name="T4" fmla="*/ 0 w 596"/>
              <a:gd name="T5" fmla="*/ 589 h 598"/>
              <a:gd name="T6" fmla="*/ 161 w 596"/>
              <a:gd name="T7" fmla="*/ 174 h 598"/>
              <a:gd name="T8" fmla="*/ 589 w 596"/>
              <a:gd name="T9" fmla="*/ 0 h 598"/>
              <a:gd name="T10" fmla="*/ 118 w 596"/>
              <a:gd name="T11" fmla="*/ 0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rgbClr val="EC941E">
                  <a:gamma/>
                  <a:tint val="48627"/>
                  <a:invGamma/>
                </a:srgbClr>
              </a:gs>
              <a:gs pos="100000">
                <a:srgbClr val="EC941E">
                  <a:alpha val="0"/>
                </a:srgbClr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17" name="Text Box 84"/>
          <p:cNvSpPr txBox="1">
            <a:spLocks noChangeArrowheads="1"/>
          </p:cNvSpPr>
          <p:nvPr/>
        </p:nvSpPr>
        <p:spPr bwMode="auto">
          <a:xfrm>
            <a:off x="1158790" y="2492896"/>
            <a:ext cx="694160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นักเรียนจะนำบริการคลาวด์คอมพิวติงไปใช้งานด้านใดบ้า</a:t>
            </a:r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ง</a:t>
            </a:r>
            <a:endParaRPr lang="th-TH" b="1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40031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1666" y="1166861"/>
            <a:ext cx="3096344" cy="710952"/>
          </a:xfrm>
        </p:spPr>
        <p:txBody>
          <a:bodyPr>
            <a:noAutofit/>
          </a:bodyPr>
          <a:lstStyle/>
          <a:p>
            <a:r>
              <a:rPr lang="th-TH" sz="4400" b="1" dirty="0" smtClean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กิจกรรมท้ายบท</a:t>
            </a:r>
            <a:endParaRPr lang="en-US" sz="4400" b="1" dirty="0">
              <a:solidFill>
                <a:srgbClr val="0000FF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60906"/>
            <a:ext cx="1124957" cy="1499942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27584" y="2428324"/>
            <a:ext cx="3587108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th-TH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    ให้นักเรียนร่วมสร้างงานนำเสนอบน</a:t>
            </a:r>
            <a:r>
              <a:rPr kumimoji="0" lang="th-TH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คลาวด์</a:t>
            </a:r>
            <a:r>
              <a:rPr kumimoji="0" lang="th-TH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 โดย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th-TH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ตกลงหัวข้อการนำเสนอ แล้วให้นักเรียนแต่ละคนนำเสนอคนละ 1 </a:t>
            </a:r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หน้า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2050" name="Picture 2" descr="Internet Things by Eggi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916832"/>
            <a:ext cx="3829716" cy="380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701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3728" y="845840"/>
            <a:ext cx="3744416" cy="782960"/>
          </a:xfrm>
        </p:spPr>
        <p:txBody>
          <a:bodyPr>
            <a:normAutofit/>
          </a:bodyPr>
          <a:lstStyle/>
          <a:p>
            <a:r>
              <a:rPr lang="th-TH" sz="4400" b="1" dirty="0" smtClean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แบบฝึกหัดท้ายบท</a:t>
            </a:r>
            <a:endParaRPr lang="en-US" sz="4400" b="1" dirty="0">
              <a:solidFill>
                <a:srgbClr val="0000FF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30" y="302765"/>
            <a:ext cx="1124957" cy="1499942"/>
          </a:xfrm>
          <a:prstGeom prst="rect">
            <a:avLst/>
          </a:prstGeom>
        </p:spPr>
      </p:pic>
      <p:sp>
        <p:nvSpPr>
          <p:cNvPr id="5" name="AutoShape 4"/>
          <p:cNvSpPr>
            <a:spLocks noChangeArrowheads="1"/>
          </p:cNvSpPr>
          <p:nvPr/>
        </p:nvSpPr>
        <p:spPr bwMode="gray">
          <a:xfrm>
            <a:off x="755576" y="1844824"/>
            <a:ext cx="7488832" cy="1306513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>
                  <a:gamma/>
                  <a:tint val="51373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th-TH"/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gray">
          <a:xfrm>
            <a:off x="877814" y="1965474"/>
            <a:ext cx="1071563" cy="1068388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h-TH"/>
          </a:p>
        </p:txBody>
      </p:sp>
      <p:sp>
        <p:nvSpPr>
          <p:cNvPr id="7" name="Freeform 6"/>
          <p:cNvSpPr>
            <a:spLocks/>
          </p:cNvSpPr>
          <p:nvPr/>
        </p:nvSpPr>
        <p:spPr bwMode="gray">
          <a:xfrm>
            <a:off x="944489" y="2033737"/>
            <a:ext cx="534988" cy="534988"/>
          </a:xfrm>
          <a:custGeom>
            <a:avLst/>
            <a:gdLst>
              <a:gd name="T0" fmla="*/ 118 w 596"/>
              <a:gd name="T1" fmla="*/ 0 h 598"/>
              <a:gd name="T2" fmla="*/ 0 w 596"/>
              <a:gd name="T3" fmla="*/ 118 h 598"/>
              <a:gd name="T4" fmla="*/ 0 w 596"/>
              <a:gd name="T5" fmla="*/ 589 h 598"/>
              <a:gd name="T6" fmla="*/ 161 w 596"/>
              <a:gd name="T7" fmla="*/ 174 h 598"/>
              <a:gd name="T8" fmla="*/ 589 w 596"/>
              <a:gd name="T9" fmla="*/ 0 h 598"/>
              <a:gd name="T10" fmla="*/ 118 w 596"/>
              <a:gd name="T11" fmla="*/ 0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rgbClr val="0066CC">
                  <a:gamma/>
                  <a:tint val="54510"/>
                  <a:invGamma/>
                </a:srgbClr>
              </a:gs>
              <a:gs pos="50000">
                <a:srgbClr val="0066CC">
                  <a:alpha val="0"/>
                </a:srgbClr>
              </a:gs>
              <a:gs pos="100000">
                <a:srgbClr val="0066CC">
                  <a:gamma/>
                  <a:tint val="54510"/>
                  <a:invGamma/>
                </a:srgbClr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gray">
          <a:xfrm>
            <a:off x="1187376" y="2154387"/>
            <a:ext cx="350838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</a:t>
            </a:r>
            <a:endParaRPr lang="en-US" sz="4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1" name="AutoShape 10"/>
          <p:cNvSpPr>
            <a:spLocks noChangeArrowheads="1"/>
          </p:cNvSpPr>
          <p:nvPr/>
        </p:nvSpPr>
        <p:spPr bwMode="gray">
          <a:xfrm>
            <a:off x="755576" y="3398292"/>
            <a:ext cx="7488832" cy="1306512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>
                  <a:gamma/>
                  <a:tint val="51373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th-TH"/>
          </a:p>
        </p:txBody>
      </p:sp>
      <p:sp>
        <p:nvSpPr>
          <p:cNvPr id="12" name="AutoShape 11"/>
          <p:cNvSpPr>
            <a:spLocks noChangeArrowheads="1"/>
          </p:cNvSpPr>
          <p:nvPr/>
        </p:nvSpPr>
        <p:spPr bwMode="gray">
          <a:xfrm>
            <a:off x="877814" y="3518942"/>
            <a:ext cx="1071563" cy="1068387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rgbClr val="009999"/>
              </a:gs>
              <a:gs pos="100000">
                <a:srgbClr val="009999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h-TH"/>
          </a:p>
        </p:txBody>
      </p:sp>
      <p:sp>
        <p:nvSpPr>
          <p:cNvPr id="13" name="Freeform 12"/>
          <p:cNvSpPr>
            <a:spLocks/>
          </p:cNvSpPr>
          <p:nvPr/>
        </p:nvSpPr>
        <p:spPr bwMode="gray">
          <a:xfrm>
            <a:off x="944489" y="3587204"/>
            <a:ext cx="534988" cy="534987"/>
          </a:xfrm>
          <a:custGeom>
            <a:avLst/>
            <a:gdLst>
              <a:gd name="T0" fmla="*/ 118 w 596"/>
              <a:gd name="T1" fmla="*/ 0 h 598"/>
              <a:gd name="T2" fmla="*/ 0 w 596"/>
              <a:gd name="T3" fmla="*/ 118 h 598"/>
              <a:gd name="T4" fmla="*/ 0 w 596"/>
              <a:gd name="T5" fmla="*/ 589 h 598"/>
              <a:gd name="T6" fmla="*/ 161 w 596"/>
              <a:gd name="T7" fmla="*/ 174 h 598"/>
              <a:gd name="T8" fmla="*/ 589 w 596"/>
              <a:gd name="T9" fmla="*/ 0 h 598"/>
              <a:gd name="T10" fmla="*/ 118 w 596"/>
              <a:gd name="T11" fmla="*/ 0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rgbClr val="009999">
                  <a:gamma/>
                  <a:tint val="42353"/>
                  <a:invGamma/>
                </a:srgbClr>
              </a:gs>
              <a:gs pos="100000">
                <a:srgbClr val="009999">
                  <a:alpha val="0"/>
                </a:srgbClr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17" name="AutoShape 16"/>
          <p:cNvSpPr>
            <a:spLocks noChangeArrowheads="1"/>
          </p:cNvSpPr>
          <p:nvPr/>
        </p:nvSpPr>
        <p:spPr bwMode="gray">
          <a:xfrm>
            <a:off x="755576" y="5002808"/>
            <a:ext cx="7488832" cy="1306512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>
                  <a:gamma/>
                  <a:tint val="51373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th-TH"/>
          </a:p>
        </p:txBody>
      </p:sp>
      <p:sp>
        <p:nvSpPr>
          <p:cNvPr id="18" name="AutoShape 17"/>
          <p:cNvSpPr>
            <a:spLocks noChangeArrowheads="1"/>
          </p:cNvSpPr>
          <p:nvPr/>
        </p:nvSpPr>
        <p:spPr bwMode="gray">
          <a:xfrm>
            <a:off x="877814" y="5123458"/>
            <a:ext cx="1071563" cy="1068387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rgbClr val="EC941E"/>
              </a:gs>
              <a:gs pos="100000">
                <a:srgbClr val="EC941E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h-TH"/>
          </a:p>
        </p:txBody>
      </p:sp>
      <p:sp>
        <p:nvSpPr>
          <p:cNvPr id="19" name="Freeform 18"/>
          <p:cNvSpPr>
            <a:spLocks/>
          </p:cNvSpPr>
          <p:nvPr/>
        </p:nvSpPr>
        <p:spPr bwMode="gray">
          <a:xfrm>
            <a:off x="944489" y="5191720"/>
            <a:ext cx="534988" cy="534987"/>
          </a:xfrm>
          <a:custGeom>
            <a:avLst/>
            <a:gdLst>
              <a:gd name="T0" fmla="*/ 118 w 596"/>
              <a:gd name="T1" fmla="*/ 0 h 598"/>
              <a:gd name="T2" fmla="*/ 0 w 596"/>
              <a:gd name="T3" fmla="*/ 118 h 598"/>
              <a:gd name="T4" fmla="*/ 0 w 596"/>
              <a:gd name="T5" fmla="*/ 589 h 598"/>
              <a:gd name="T6" fmla="*/ 161 w 596"/>
              <a:gd name="T7" fmla="*/ 174 h 598"/>
              <a:gd name="T8" fmla="*/ 589 w 596"/>
              <a:gd name="T9" fmla="*/ 0 h 598"/>
              <a:gd name="T10" fmla="*/ 118 w 596"/>
              <a:gd name="T11" fmla="*/ 0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rgbClr val="EC941E">
                  <a:gamma/>
                  <a:tint val="48627"/>
                  <a:invGamma/>
                </a:srgbClr>
              </a:gs>
              <a:gs pos="100000">
                <a:srgbClr val="EC941E">
                  <a:alpha val="0"/>
                </a:srgbClr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gray">
          <a:xfrm>
            <a:off x="1226270" y="3686977"/>
            <a:ext cx="404278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</a:t>
            </a:r>
            <a:endParaRPr lang="en-US" sz="4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gray">
          <a:xfrm>
            <a:off x="1268834" y="5267622"/>
            <a:ext cx="409086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3</a:t>
            </a:r>
            <a:endParaRPr lang="en-US" sz="4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4" name="Text Box 84"/>
          <p:cNvSpPr txBox="1">
            <a:spLocks noChangeArrowheads="1"/>
          </p:cNvSpPr>
          <p:nvPr/>
        </p:nvSpPr>
        <p:spPr bwMode="auto">
          <a:xfrm>
            <a:off x="2283955" y="2276337"/>
            <a:ext cx="590634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ข้อดีและข้อเสียของการทำธุรกรรมออนไลน์</a:t>
            </a:r>
            <a:endParaRPr lang="th-TH" sz="32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5" name="Text Box 84"/>
          <p:cNvSpPr txBox="1">
            <a:spLocks noChangeArrowheads="1"/>
          </p:cNvSpPr>
          <p:nvPr/>
        </p:nvSpPr>
        <p:spPr bwMode="auto">
          <a:xfrm>
            <a:off x="2314900" y="3829799"/>
            <a:ext cx="590634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ให้นักเรียนยกตัวอย่างโดเมนระดับบนสุด</a:t>
            </a:r>
            <a:endParaRPr lang="th-TH" sz="32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6" name="Text Box 84"/>
          <p:cNvSpPr txBox="1">
            <a:spLocks noChangeArrowheads="1"/>
          </p:cNvSpPr>
          <p:nvPr/>
        </p:nvSpPr>
        <p:spPr bwMode="auto">
          <a:xfrm>
            <a:off x="2273722" y="5405516"/>
            <a:ext cx="590634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เลขที่อยู่ไอพีเว็บไซต์ของโรงเรียนคือเลขใด</a:t>
            </a:r>
            <a:endParaRPr lang="th-TH" sz="32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66520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3728" y="959965"/>
            <a:ext cx="3744416" cy="782960"/>
          </a:xfrm>
        </p:spPr>
        <p:txBody>
          <a:bodyPr>
            <a:normAutofit/>
          </a:bodyPr>
          <a:lstStyle/>
          <a:p>
            <a:r>
              <a:rPr lang="th-TH" sz="4400" b="1" dirty="0" smtClean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แบบฝึกหัดท้ายบท</a:t>
            </a:r>
            <a:endParaRPr lang="en-US" sz="4400" b="1" dirty="0">
              <a:solidFill>
                <a:srgbClr val="0000FF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30" y="416890"/>
            <a:ext cx="1124957" cy="1499942"/>
          </a:xfrm>
          <a:prstGeom prst="rect">
            <a:avLst/>
          </a:prstGeom>
        </p:spPr>
      </p:pic>
      <p:sp>
        <p:nvSpPr>
          <p:cNvPr id="5" name="AutoShape 4"/>
          <p:cNvSpPr>
            <a:spLocks noChangeArrowheads="1"/>
          </p:cNvSpPr>
          <p:nvPr/>
        </p:nvSpPr>
        <p:spPr bwMode="gray">
          <a:xfrm>
            <a:off x="755576" y="2276872"/>
            <a:ext cx="7488832" cy="1306513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>
                  <a:gamma/>
                  <a:tint val="51373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th-TH"/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gray">
          <a:xfrm>
            <a:off x="877814" y="2397522"/>
            <a:ext cx="1071563" cy="1068388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rgbClr val="0066CC"/>
              </a:gs>
              <a:gs pos="100000">
                <a:srgbClr val="0066CC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h-TH"/>
          </a:p>
        </p:txBody>
      </p:sp>
      <p:sp>
        <p:nvSpPr>
          <p:cNvPr id="7" name="Freeform 6"/>
          <p:cNvSpPr>
            <a:spLocks/>
          </p:cNvSpPr>
          <p:nvPr/>
        </p:nvSpPr>
        <p:spPr bwMode="gray">
          <a:xfrm>
            <a:off x="944489" y="2465785"/>
            <a:ext cx="534988" cy="534988"/>
          </a:xfrm>
          <a:custGeom>
            <a:avLst/>
            <a:gdLst>
              <a:gd name="T0" fmla="*/ 118 w 596"/>
              <a:gd name="T1" fmla="*/ 0 h 598"/>
              <a:gd name="T2" fmla="*/ 0 w 596"/>
              <a:gd name="T3" fmla="*/ 118 h 598"/>
              <a:gd name="T4" fmla="*/ 0 w 596"/>
              <a:gd name="T5" fmla="*/ 589 h 598"/>
              <a:gd name="T6" fmla="*/ 161 w 596"/>
              <a:gd name="T7" fmla="*/ 174 h 598"/>
              <a:gd name="T8" fmla="*/ 589 w 596"/>
              <a:gd name="T9" fmla="*/ 0 h 598"/>
              <a:gd name="T10" fmla="*/ 118 w 596"/>
              <a:gd name="T11" fmla="*/ 0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rgbClr val="0066CC">
                  <a:gamma/>
                  <a:tint val="54510"/>
                  <a:invGamma/>
                </a:srgbClr>
              </a:gs>
              <a:gs pos="50000">
                <a:srgbClr val="0066CC">
                  <a:alpha val="0"/>
                </a:srgbClr>
              </a:gs>
              <a:gs pos="100000">
                <a:srgbClr val="0066CC">
                  <a:gamma/>
                  <a:tint val="54510"/>
                  <a:invGamma/>
                </a:srgbClr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gray">
          <a:xfrm>
            <a:off x="1187376" y="2586435"/>
            <a:ext cx="396262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</a:t>
            </a:r>
            <a:endParaRPr lang="en-US" sz="4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1" name="AutoShape 10"/>
          <p:cNvSpPr>
            <a:spLocks noChangeArrowheads="1"/>
          </p:cNvSpPr>
          <p:nvPr/>
        </p:nvSpPr>
        <p:spPr bwMode="gray">
          <a:xfrm>
            <a:off x="755576" y="4138712"/>
            <a:ext cx="7488832" cy="1306512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>
                  <a:gamma/>
                  <a:tint val="51373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th-TH"/>
          </a:p>
        </p:txBody>
      </p:sp>
      <p:sp>
        <p:nvSpPr>
          <p:cNvPr id="12" name="AutoShape 11"/>
          <p:cNvSpPr>
            <a:spLocks noChangeArrowheads="1"/>
          </p:cNvSpPr>
          <p:nvPr/>
        </p:nvSpPr>
        <p:spPr bwMode="gray">
          <a:xfrm>
            <a:off x="877814" y="4259362"/>
            <a:ext cx="1071563" cy="1068387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rgbClr val="009999"/>
              </a:gs>
              <a:gs pos="100000">
                <a:srgbClr val="009999">
                  <a:gamma/>
                  <a:shade val="69804"/>
                  <a:invGamma/>
                </a:srgbClr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h-TH"/>
          </a:p>
        </p:txBody>
      </p:sp>
      <p:sp>
        <p:nvSpPr>
          <p:cNvPr id="13" name="Freeform 12"/>
          <p:cNvSpPr>
            <a:spLocks/>
          </p:cNvSpPr>
          <p:nvPr/>
        </p:nvSpPr>
        <p:spPr bwMode="gray">
          <a:xfrm>
            <a:off x="944489" y="4327624"/>
            <a:ext cx="534988" cy="534987"/>
          </a:xfrm>
          <a:custGeom>
            <a:avLst/>
            <a:gdLst>
              <a:gd name="T0" fmla="*/ 118 w 596"/>
              <a:gd name="T1" fmla="*/ 0 h 598"/>
              <a:gd name="T2" fmla="*/ 0 w 596"/>
              <a:gd name="T3" fmla="*/ 118 h 598"/>
              <a:gd name="T4" fmla="*/ 0 w 596"/>
              <a:gd name="T5" fmla="*/ 589 h 598"/>
              <a:gd name="T6" fmla="*/ 161 w 596"/>
              <a:gd name="T7" fmla="*/ 174 h 598"/>
              <a:gd name="T8" fmla="*/ 589 w 596"/>
              <a:gd name="T9" fmla="*/ 0 h 598"/>
              <a:gd name="T10" fmla="*/ 118 w 596"/>
              <a:gd name="T11" fmla="*/ 0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rgbClr val="009999">
                  <a:gamma/>
                  <a:tint val="42353"/>
                  <a:invGamma/>
                </a:srgbClr>
              </a:gs>
              <a:gs pos="100000">
                <a:srgbClr val="009999">
                  <a:alpha val="0"/>
                </a:srgbClr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gray">
          <a:xfrm>
            <a:off x="1226270" y="4427397"/>
            <a:ext cx="409086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5</a:t>
            </a:r>
            <a:endParaRPr lang="en-US" sz="4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4" name="Text Box 84"/>
          <p:cNvSpPr txBox="1">
            <a:spLocks noChangeArrowheads="1"/>
          </p:cNvSpPr>
          <p:nvPr/>
        </p:nvSpPr>
        <p:spPr bwMode="auto">
          <a:xfrm>
            <a:off x="2258939" y="2455992"/>
            <a:ext cx="590634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เครือข่ายในโรงเรียนของนักเรียน จัดเป็นเครือข่ายประเภทใด เพราะเหตุใด อธิบาย</a:t>
            </a:r>
            <a:endParaRPr lang="th-TH" sz="32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5" name="Text Box 84"/>
          <p:cNvSpPr txBox="1">
            <a:spLocks noChangeArrowheads="1"/>
          </p:cNvSpPr>
          <p:nvPr/>
        </p:nvSpPr>
        <p:spPr bwMode="auto">
          <a:xfrm>
            <a:off x="2301333" y="4286901"/>
            <a:ext cx="590634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การต่อเครือข่ายในที่พักอาศัยเพื่อการใช้งานอินเทอร์เน็ต จะต้องมีองค์ประกอบอะไรบ้าง</a:t>
            </a:r>
            <a:endParaRPr lang="th-TH" sz="32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26719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rmAutofit/>
          </a:bodyPr>
          <a:lstStyle/>
          <a:p>
            <a:r>
              <a:rPr lang="th-TH" sz="36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อ้างอิง</a:t>
            </a:r>
            <a:endParaRPr lang="th-TH" sz="36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รูปภาพในสไลด์นำมาจาก</a:t>
            </a:r>
          </a:p>
          <a:p>
            <a:r>
              <a:rPr lang="en-US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Openclipart.org</a:t>
            </a:r>
            <a:endParaRPr lang="en-US" sz="28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02701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5576" y="1988840"/>
            <a:ext cx="4572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th-TH" sz="3300" b="1" dirty="0" smtClean="0">
                <a:solidFill>
                  <a:srgbClr val="000000"/>
                </a:solidFill>
                <a:ea typeface="TH SarabunPSK" panose="020B0500040200020003" pitchFamily="34" charset="-34"/>
                <a:cs typeface="TH Niramit AS" panose="02000506000000020004" pitchFamily="2" charset="-34"/>
              </a:rPr>
              <a:t>นักเรียน</a:t>
            </a:r>
            <a:r>
              <a:rPr lang="th-TH" sz="3300" b="1" dirty="0" smtClean="0">
                <a:ea typeface="TH SarabunPSK" panose="020B0500040200020003" pitchFamily="34" charset="-34"/>
                <a:cs typeface="TH Niramit AS" panose="02000506000000020004" pitchFamily="2" charset="-34"/>
              </a:rPr>
              <a:t>ใช้</a:t>
            </a:r>
            <a:r>
              <a:rPr lang="th-TH" sz="3300" b="1" dirty="0">
                <a:ea typeface="TH SarabunPSK" panose="020B0500040200020003" pitchFamily="34" charset="-34"/>
                <a:cs typeface="TH Niramit AS" panose="02000506000000020004" pitchFamily="2" charset="-34"/>
              </a:rPr>
              <a:t>งาน</a:t>
            </a:r>
            <a:r>
              <a:rPr lang="th-TH" sz="3300" b="1" dirty="0" smtClean="0">
                <a:ea typeface="TH SarabunPSK" panose="020B0500040200020003" pitchFamily="34" charset="-34"/>
                <a:cs typeface="TH Niramit AS" panose="02000506000000020004" pitchFamily="2" charset="-34"/>
              </a:rPr>
              <a:t>อินเทอร์เน็ต</a:t>
            </a:r>
          </a:p>
          <a:p>
            <a:pPr algn="ctr"/>
            <a:r>
              <a:rPr lang="th-TH" sz="3300" b="1" dirty="0" smtClean="0"/>
              <a:t>ทำอะไรบ้าง</a:t>
            </a:r>
            <a:endParaRPr lang="th-TH" sz="3300" b="1" dirty="0"/>
          </a:p>
        </p:txBody>
      </p:sp>
      <p:sp>
        <p:nvSpPr>
          <p:cNvPr id="3" name="Oval Callout 2"/>
          <p:cNvSpPr/>
          <p:nvPr/>
        </p:nvSpPr>
        <p:spPr>
          <a:xfrm>
            <a:off x="323528" y="1397931"/>
            <a:ext cx="5184576" cy="2520280"/>
          </a:xfrm>
          <a:prstGeom prst="wedgeEllipseCallout">
            <a:avLst>
              <a:gd name="adj1" fmla="val 59902"/>
              <a:gd name="adj2" fmla="val 31209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4" name="Picture 2" descr="Teacher blue dress by barinea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772816"/>
            <a:ext cx="2752127" cy="4558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36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35696" y="1847387"/>
            <a:ext cx="63904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200" b="1" dirty="0" smtClean="0">
                <a:ea typeface="TH SarabunPSK" panose="020B0500040200020003" pitchFamily="34" charset="-34"/>
                <a:cs typeface="TH Niramit AS" panose="02000506000000020004" pitchFamily="2" charset="-34"/>
              </a:rPr>
              <a:t>นักเรียนมีที่</a:t>
            </a:r>
            <a:r>
              <a:rPr lang="th-TH" sz="3200" b="1" dirty="0">
                <a:ea typeface="TH SarabunPSK" panose="020B0500040200020003" pitchFamily="34" charset="-34"/>
                <a:cs typeface="TH Niramit AS" panose="02000506000000020004" pitchFamily="2" charset="-34"/>
              </a:rPr>
              <a:t>อยู่</a:t>
            </a:r>
            <a:r>
              <a:rPr lang="th-TH" sz="3200" b="1" dirty="0" smtClean="0">
                <a:ea typeface="TH SarabunPSK" panose="020B0500040200020003" pitchFamily="34" charset="-34"/>
                <a:cs typeface="TH Niramit AS" panose="02000506000000020004" pitchFamily="2" charset="-34"/>
              </a:rPr>
              <a:t>อีเมลหรือไม่ ถ้าไม่มีให้สมัคร</a:t>
            </a:r>
            <a:r>
              <a:rPr lang="th-TH" sz="3200" b="1" dirty="0">
                <a:ea typeface="TH SarabunPSK" panose="020B0500040200020003" pitchFamily="34" charset="-34"/>
                <a:cs typeface="TH Niramit AS" panose="02000506000000020004" pitchFamily="2" charset="-34"/>
              </a:rPr>
              <a:t>ขอ</a:t>
            </a:r>
            <a:r>
              <a:rPr lang="th-TH" sz="3200" b="1" dirty="0" smtClean="0">
                <a:ea typeface="TH SarabunPSK" panose="020B0500040200020003" pitchFamily="34" charset="-34"/>
                <a:cs typeface="TH Niramit AS" panose="02000506000000020004" pitchFamily="2" charset="-34"/>
              </a:rPr>
              <a:t>บัญชีผู้ใช้งาน</a:t>
            </a:r>
            <a:r>
              <a:rPr lang="th-TH" sz="3200" b="1" dirty="0">
                <a:ea typeface="TH SarabunPSK" panose="020B0500040200020003" pitchFamily="34" charset="-34"/>
                <a:cs typeface="TH Niramit AS" panose="02000506000000020004" pitchFamily="2" charset="-34"/>
              </a:rPr>
              <a:t>จากเว็บไซต์ที่ให้บริการฟรี  เช่น เว็บไซต์ </a:t>
            </a:r>
            <a:r>
              <a:rPr lang="en-US" sz="3200" b="1" dirty="0">
                <a:latin typeface="TH Niramit AS" panose="02000506000000020004" pitchFamily="2" charset="-34"/>
                <a:ea typeface="TH SarabunPSK" panose="020B0500040200020003" pitchFamily="34" charset="-34"/>
              </a:rPr>
              <a:t>https://</a:t>
            </a:r>
            <a:r>
              <a:rPr lang="en-US" sz="3200" b="1" dirty="0" smtClean="0">
                <a:latin typeface="TH Niramit AS" panose="02000506000000020004" pitchFamily="2" charset="-34"/>
                <a:ea typeface="TH SarabunPSK" panose="020B0500040200020003" pitchFamily="34" charset="-34"/>
              </a:rPr>
              <a:t>accounts.google.com</a:t>
            </a:r>
            <a:r>
              <a:rPr lang="th-TH" sz="3200" b="1" dirty="0" smtClean="0">
                <a:latin typeface="TH Niramit AS" panose="02000506000000020004" pitchFamily="2" charset="-34"/>
                <a:ea typeface="TH SarabunPSK" panose="020B0500040200020003" pitchFamily="34" charset="-34"/>
              </a:rPr>
              <a:t>,</a:t>
            </a:r>
            <a:r>
              <a:rPr lang="en-US" sz="3200" b="1" dirty="0" smtClean="0">
                <a:latin typeface="TH Niramit AS" panose="02000506000000020004" pitchFamily="2" charset="-34"/>
                <a:ea typeface="TH SarabunPSK" panose="020B0500040200020003" pitchFamily="34" charset="-34"/>
              </a:rPr>
              <a:t>   </a:t>
            </a:r>
            <a:r>
              <a:rPr lang="en-US" sz="3200" b="1" dirty="0">
                <a:latin typeface="TH Niramit AS" panose="02000506000000020004" pitchFamily="2" charset="-34"/>
                <a:ea typeface="TH SarabunPSK" panose="020B0500040200020003" pitchFamily="34" charset="-34"/>
              </a:rPr>
              <a:t>hotmail.com</a:t>
            </a:r>
            <a:endParaRPr lang="th-TH" sz="3200" b="1" dirty="0"/>
          </a:p>
        </p:txBody>
      </p:sp>
      <p:pic>
        <p:nvPicPr>
          <p:cNvPr id="1026" name="Picture 2" descr="tango internet mail by warszawiank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355451"/>
            <a:ext cx="1761657" cy="1761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-mail icon by xoselui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355451"/>
            <a:ext cx="1739733" cy="1739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humbtack note email by zeimusu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1986147" cy="1399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383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90910" y="1388833"/>
            <a:ext cx="493220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6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ศึกษาเนื้อหา</a:t>
            </a:r>
          </a:p>
          <a:p>
            <a:r>
              <a:rPr lang="th-TH" sz="36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ห้อ</a:t>
            </a:r>
            <a:r>
              <a:rPr lang="th-TH" sz="36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ข้อ </a:t>
            </a:r>
            <a:r>
              <a:rPr lang="en-US" sz="36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5.5  </a:t>
            </a:r>
            <a:r>
              <a:rPr lang="th-TH" sz="36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เรื่อง คลาวด์คอมพิ</a:t>
            </a:r>
            <a:r>
              <a:rPr lang="th-TH" sz="36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วติง ในหนังสือเรียน หน้า 126</a:t>
            </a:r>
            <a:endParaRPr lang="th-TH" sz="36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338" y="1295509"/>
            <a:ext cx="2052573" cy="1451036"/>
          </a:xfrm>
          <a:prstGeom prst="rect">
            <a:avLst/>
          </a:prstGeom>
        </p:spPr>
      </p:pic>
      <p:pic>
        <p:nvPicPr>
          <p:cNvPr id="4" name="Picture 2" descr="Mailing List Icon by ConnyOnn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292742"/>
            <a:ext cx="1613400" cy="161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89442" y="3429000"/>
            <a:ext cx="49322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600" b="1" dirty="0" smtClean="0">
                <a:solidFill>
                  <a:srgbClr val="6666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นักเรียนเคยใช้บริการคลาวด์ อะไรบ้าง </a:t>
            </a:r>
            <a:r>
              <a:rPr lang="en-US" sz="3600" b="1" dirty="0" smtClean="0">
                <a:solidFill>
                  <a:srgbClr val="6666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?</a:t>
            </a:r>
            <a:endParaRPr lang="th-TH" sz="3600" b="1" dirty="0">
              <a:solidFill>
                <a:srgbClr val="6666FF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59969" y="4688308"/>
            <a:ext cx="49322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6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en-US" sz="36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Google Forms, Google sheet </a:t>
            </a:r>
            <a:r>
              <a:rPr lang="th-TH" sz="3600" b="1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(</a:t>
            </a:r>
            <a:r>
              <a:rPr lang="th-TH" sz="36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เรียน</a:t>
            </a:r>
            <a:r>
              <a:rPr lang="th-TH" sz="36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ตอน ม.1)</a:t>
            </a:r>
            <a:endParaRPr lang="th-TH" sz="3600" b="1" dirty="0">
              <a:solidFill>
                <a:srgbClr val="C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115847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95736" y="908720"/>
            <a:ext cx="7056784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4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ศึกษา</a:t>
            </a:r>
            <a:r>
              <a:rPr lang="th-TH" sz="34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การใช้ </a:t>
            </a:r>
            <a:r>
              <a:rPr lang="en-US" sz="34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Google drive </a:t>
            </a:r>
            <a:endParaRPr lang="th-TH" sz="3400" b="1" dirty="0" smtClean="0">
              <a:latin typeface="TH Niramit AS" panose="02000506000000020004" pitchFamily="2" charset="-34"/>
              <a:ea typeface="TH SarabunPSK" panose="020B0500040200020003" pitchFamily="34" charset="-34"/>
              <a:cs typeface="TH Niramit AS" panose="02000506000000020004" pitchFamily="2" charset="-34"/>
            </a:endParaRPr>
          </a:p>
          <a:p>
            <a:r>
              <a:rPr lang="th-TH" sz="34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จาก</a:t>
            </a:r>
            <a:r>
              <a:rPr lang="th-TH" sz="34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เว็บไซต์ </a:t>
            </a:r>
            <a:r>
              <a:rPr lang="en-US" sz="34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https://support.google.com  </a:t>
            </a:r>
            <a:endParaRPr lang="th-TH" sz="3400" b="1" dirty="0" smtClean="0">
              <a:latin typeface="TH Niramit AS" panose="02000506000000020004" pitchFamily="2" charset="-34"/>
              <a:ea typeface="TH SarabunPSK" panose="020B0500040200020003" pitchFamily="34" charset="-34"/>
              <a:cs typeface="TH Niramit AS" panose="02000506000000020004" pitchFamily="2" charset="-34"/>
            </a:endParaRPr>
          </a:p>
          <a:p>
            <a:r>
              <a:rPr lang="th-TH" sz="34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หัวข้อ </a:t>
            </a:r>
            <a:r>
              <a:rPr lang="en-US" sz="34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Google </a:t>
            </a:r>
            <a:r>
              <a:rPr lang="en-US" sz="34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Drive </a:t>
            </a:r>
            <a:r>
              <a:rPr lang="en-US" sz="34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&gt;&gt; </a:t>
            </a:r>
            <a:r>
              <a:rPr lang="th-TH" sz="34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เรื่อง วิธีใช้ </a:t>
            </a:r>
            <a:r>
              <a:rPr lang="en-US" sz="34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Google </a:t>
            </a:r>
            <a:r>
              <a:rPr lang="en-US" sz="34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Drive</a:t>
            </a:r>
            <a:endParaRPr lang="th-TH" sz="34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37515"/>
            <a:ext cx="2052573" cy="14510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0863" t="1001" r="21651" b="6602"/>
          <a:stretch/>
        </p:blipFill>
        <p:spPr>
          <a:xfrm>
            <a:off x="2555776" y="2681300"/>
            <a:ext cx="4092455" cy="3700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42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345700" y="2000163"/>
            <a:ext cx="39121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ctr"/>
            <a:r>
              <a:rPr lang="th-TH" sz="44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ฝากดูแลข้อมูล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1680" y="1052736"/>
            <a:ext cx="3888432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ใบกิจกรรมที่ 16.1 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5" name="Picture 2" descr="C:\Users\tkron\Downloads\pic-actPowerCSM1\bee-forestgreen-300px.png">
            <a:extLst>
              <a:ext uri="{FF2B5EF4-FFF2-40B4-BE49-F238E27FC236}">
                <a16:creationId xmlns="" xmlns:a16="http://schemas.microsoft.com/office/drawing/2014/main" id="{620209EF-149A-0144-B575-DD3C4BA6D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840" b="90608" l="9945" r="89503">
                        <a14:foregroundMark x1="57459" y1="31492" x2="57459" y2="31492"/>
                        <a14:foregroundMark x1="70718" y1="9392" x2="70718" y2="9392"/>
                        <a14:foregroundMark x1="72928" y1="38122" x2="72928" y2="38122"/>
                        <a14:foregroundMark x1="76796" y1="36464" x2="76796" y2="36464"/>
                        <a14:foregroundMark x1="88398" y1="74033" x2="88398" y2="74033"/>
                        <a14:foregroundMark x1="86188" y1="90608" x2="86188" y2="90608"/>
                        <a14:foregroundMark x1="17127" y1="34254" x2="17127" y2="34254"/>
                        <a14:foregroundMark x1="45856" y1="12155" x2="45856" y2="12155"/>
                        <a14:foregroundMark x1="71823" y1="41436" x2="71823" y2="414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1152128" cy="115212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olored Student Girl by clipartel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12160" y="1556792"/>
            <a:ext cx="2801383" cy="4459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8.png"/>
          <p:cNvPicPr/>
          <p:nvPr/>
        </p:nvPicPr>
        <p:blipFill>
          <a:blip r:embed="rId5"/>
          <a:srcRect l="1515" t="2464" r="4112" b="5985"/>
          <a:stretch>
            <a:fillRect/>
          </a:stretch>
        </p:blipFill>
        <p:spPr>
          <a:xfrm>
            <a:off x="539552" y="3084908"/>
            <a:ext cx="4915058" cy="2930998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403361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Callout 2"/>
          <p:cNvSpPr/>
          <p:nvPr/>
        </p:nvSpPr>
        <p:spPr>
          <a:xfrm>
            <a:off x="373832" y="548680"/>
            <a:ext cx="5472608" cy="3509228"/>
          </a:xfrm>
          <a:prstGeom prst="wedgeEllipseCallout">
            <a:avLst>
              <a:gd name="adj1" fmla="val 52992"/>
              <a:gd name="adj2" fmla="val 35238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200" b="1" dirty="0">
                <a:ea typeface="TH SarabunPSK" panose="020B0500040200020003" pitchFamily="34" charset="-34"/>
                <a:cs typeface="TH Niramit AS" panose="02000506000000020004" pitchFamily="2" charset="-34"/>
              </a:rPr>
              <a:t>การจัดเก็บข้อมูลบนคลาวด์แตกต่างจากการจัดเก็บข้อมูลลงสื่อบันทึก เช่น แฟลชไดรฟ์ อย่างไร และมีข้อดีข้อเสียอย่างไร</a:t>
            </a:r>
            <a:r>
              <a:rPr lang="th-TH" sz="3200" b="1" dirty="0" smtClean="0">
                <a:ea typeface="TH SarabunPSK" panose="020B0500040200020003" pitchFamily="34" charset="-34"/>
                <a:cs typeface="TH Niramit AS" panose="02000506000000020004" pitchFamily="2" charset="-34"/>
              </a:rPr>
              <a:t>บ้าง</a:t>
            </a:r>
            <a:r>
              <a:rPr lang="en-US" sz="3200" b="1" dirty="0" smtClean="0">
                <a:ea typeface="TH SarabunPSK" panose="020B0500040200020003" pitchFamily="34" charset="-34"/>
                <a:cs typeface="TH Niramit AS" panose="02000506000000020004" pitchFamily="2" charset="-34"/>
              </a:rPr>
              <a:t>?</a:t>
            </a:r>
            <a:endParaRPr lang="th-TH" sz="3200" b="1" dirty="0"/>
          </a:p>
        </p:txBody>
      </p:sp>
      <p:pic>
        <p:nvPicPr>
          <p:cNvPr id="4" name="Picture 2" descr="students group work by pietlu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638" y="3231298"/>
            <a:ext cx="2346588" cy="1749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990456" y="1918573"/>
            <a:ext cx="28809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4400" b="1" dirty="0" smtClean="0"/>
              <a:t>อภิปรายร่วมกัน</a:t>
            </a:r>
            <a:endParaRPr lang="th-TH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73832" y="4076225"/>
            <a:ext cx="256352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/>
              <a:t>ไม่ต้องพกไปไหน </a:t>
            </a:r>
          </a:p>
          <a:p>
            <a:r>
              <a:rPr lang="th-TH" b="1" dirty="0" smtClean="0"/>
              <a:t>ขอเพียงมีอินเทอร์เน็ต</a:t>
            </a:r>
            <a:endParaRPr lang="th-TH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0411" y="4946663"/>
            <a:ext cx="377859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rgbClr val="6600CC"/>
                </a:solidFill>
              </a:rPr>
              <a:t>อาจมีค่าใช้จ่าย</a:t>
            </a:r>
          </a:p>
          <a:p>
            <a:r>
              <a:rPr lang="th-TH" b="1" dirty="0" smtClean="0">
                <a:solidFill>
                  <a:srgbClr val="6600CC"/>
                </a:solidFill>
              </a:rPr>
              <a:t>หากใช้พื้นที่เก็บข้อมูลจำนวนมาก</a:t>
            </a:r>
            <a:endParaRPr lang="th-TH" b="1" dirty="0">
              <a:solidFill>
                <a:srgbClr val="6600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88432" y="4503848"/>
            <a:ext cx="30588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chemeClr val="bg2">
                    <a:lumMod val="50000"/>
                  </a:schemeClr>
                </a:solidFill>
              </a:rPr>
              <a:t>หากกำหนดสิทธิ์ไม่ถูกต้อง</a:t>
            </a:r>
          </a:p>
          <a:p>
            <a:r>
              <a:rPr lang="th-TH" b="1" dirty="0" smtClean="0">
                <a:solidFill>
                  <a:schemeClr val="bg2">
                    <a:lumMod val="50000"/>
                  </a:schemeClr>
                </a:solidFill>
              </a:rPr>
              <a:t>อาจทำให้ข้อมูลรั่วไหล</a:t>
            </a:r>
            <a:endParaRPr lang="th-TH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37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39752" y="1124744"/>
            <a:ext cx="58326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600" b="1" dirty="0" smtClean="0">
                <a:ea typeface="TH SarabunPSK" panose="020B0500040200020003" pitchFamily="34" charset="-34"/>
                <a:cs typeface="TH Niramit AS" panose="02000506000000020004" pitchFamily="2" charset="-34"/>
              </a:rPr>
              <a:t>ร่วมกัน</a:t>
            </a:r>
            <a:r>
              <a:rPr lang="th-TH" sz="3600" b="1" dirty="0">
                <a:ea typeface="TH SarabunPSK" panose="020B0500040200020003" pitchFamily="34" charset="-34"/>
                <a:cs typeface="TH Niramit AS" panose="02000506000000020004" pitchFamily="2" charset="-34"/>
              </a:rPr>
              <a:t>สรุปการใช้บริการบนคลาวด์ในการใช้พื้นที่เก็บ</a:t>
            </a:r>
            <a:r>
              <a:rPr lang="th-TH" sz="3600" b="1" dirty="0" smtClean="0">
                <a:ea typeface="TH SarabunPSK" panose="020B0500040200020003" pitchFamily="34" charset="-34"/>
                <a:cs typeface="TH Niramit AS" panose="02000506000000020004" pitchFamily="2" charset="-34"/>
              </a:rPr>
              <a:t>ไฟล์ข้อมูล เช่น อัปโหลดและดาวน์ไฟล์จากคลาวด์อย่างไร แชร์ข้อมูลอย่างไร เหลือพื้นที่ใช้งานเท่าไร สร้างไฟล์อะไรได้บ้าง</a:t>
            </a:r>
            <a:endParaRPr lang="th-TH" sz="3600" b="1" dirty="0"/>
          </a:p>
        </p:txBody>
      </p:sp>
      <p:pic>
        <p:nvPicPr>
          <p:cNvPr id="3" name="Picture 2" descr="students group work by pietlu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077072"/>
            <a:ext cx="2807569" cy="2093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tkron\Downloads\pic-actPowerCSM1\sumary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833794" cy="1042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568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1600" y="1052736"/>
            <a:ext cx="77768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 smtClean="0">
                <a:ea typeface="TH SarabunPSK" panose="020B0500040200020003" pitchFamily="34" charset="-34"/>
                <a:cs typeface="TH Niramit AS" panose="02000506000000020004" pitchFamily="2" charset="-34"/>
              </a:rPr>
              <a:t>หากทำงานร่วมกัน</a:t>
            </a:r>
            <a:r>
              <a:rPr lang="th-TH" dirty="0" smtClean="0"/>
              <a:t>ทำงาน</a:t>
            </a:r>
            <a:r>
              <a:rPr lang="th-TH" dirty="0"/>
              <a:t>บนคลาวด์คอมพิวติงในไฟล์เดียวกัน จะเกิดปัญหาใดได้บ้าง และจะมีแนวทางการแก้ไขอย่างไร</a:t>
            </a:r>
          </a:p>
        </p:txBody>
      </p:sp>
      <p:pic>
        <p:nvPicPr>
          <p:cNvPr id="2050" name="Picture 2" descr="Raised hand (#1) by oksmit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71" y="4043088"/>
            <a:ext cx="2077213" cy="2156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Question Girl by Scou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636912"/>
            <a:ext cx="2880320" cy="325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Search Engine by qubodu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4458" y="3359810"/>
            <a:ext cx="865783" cy="57718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Email-12 by gezege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785" y="2797558"/>
            <a:ext cx="704387" cy="498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Email by ytknick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1230" y="3869646"/>
            <a:ext cx="673761" cy="597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messeneger by shokuni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131" y="2608389"/>
            <a:ext cx="559371" cy="566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e-mail icon by xoselui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7560" y="3991048"/>
            <a:ext cx="510795" cy="510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sms-blue by shokunin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913" y="3399375"/>
            <a:ext cx="583114" cy="590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network-blue by shokunin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313" y="3150855"/>
            <a:ext cx="615734" cy="623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val Callout 12"/>
          <p:cNvSpPr/>
          <p:nvPr/>
        </p:nvSpPr>
        <p:spPr>
          <a:xfrm>
            <a:off x="1860508" y="2436333"/>
            <a:ext cx="3503580" cy="2288811"/>
          </a:xfrm>
          <a:prstGeom prst="wedgeEllipseCallout">
            <a:avLst>
              <a:gd name="adj1" fmla="val -44619"/>
              <a:gd name="adj2" fmla="val 55975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" name="TextBox 2"/>
          <p:cNvSpPr txBox="1"/>
          <p:nvPr/>
        </p:nvSpPr>
        <p:spPr>
          <a:xfrm>
            <a:off x="2557662" y="5589240"/>
            <a:ext cx="44887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dirty="0" smtClean="0">
                <a:solidFill>
                  <a:srgbClr val="C00000"/>
                </a:solidFill>
              </a:rPr>
              <a:t>การกำหนดหนดสิทธิ์ผู้ใช้งาน ช่วยได้หรือไม่</a:t>
            </a:r>
            <a:endParaRPr lang="th-TH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186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3550</TotalTime>
  <Words>503</Words>
  <Application>Microsoft Office PowerPoint</Application>
  <PresentationFormat>On-screen Show (4:3)</PresentationFormat>
  <Paragraphs>82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กิจกรรมท้ายบท</vt:lpstr>
      <vt:lpstr>แบบฝึกหัดท้ายบท</vt:lpstr>
      <vt:lpstr>แบบฝึกหัดท้ายบท</vt:lpstr>
      <vt:lpstr>อ้างอิง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แนวคิดเชิงนามธรรม</dc:title>
  <dc:creator>Tassanee Krongtong</dc:creator>
  <cp:lastModifiedBy>Tassanee Krongtong</cp:lastModifiedBy>
  <cp:revision>237</cp:revision>
  <dcterms:created xsi:type="dcterms:W3CDTF">2017-10-16T06:48:49Z</dcterms:created>
  <dcterms:modified xsi:type="dcterms:W3CDTF">2019-03-01T04:34:46Z</dcterms:modified>
</cp:coreProperties>
</file>